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</p:sldMasterIdLst>
  <p:notesMasterIdLst>
    <p:notesMasterId r:id="rId12"/>
  </p:notesMasterIdLst>
  <p:sldIdLst>
    <p:sldId id="256" r:id="rId11"/>
    <p:sldId id="305" r:id="rId13"/>
    <p:sldId id="321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8" r:id="rId29"/>
    <p:sldId id="299" r:id="rId30"/>
    <p:sldId id="300" r:id="rId31"/>
    <p:sldId id="312" r:id="rId32"/>
    <p:sldId id="313" r:id="rId33"/>
    <p:sldId id="315" r:id="rId34"/>
    <p:sldId id="316" r:id="rId35"/>
    <p:sldId id="317" r:id="rId36"/>
    <p:sldId id="318" r:id="rId37"/>
    <p:sldId id="320" r:id="rId38"/>
    <p:sldId id="319" r:id="rId39"/>
    <p:sldId id="304" r:id="rId40"/>
    <p:sldId id="278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19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5240" autoAdjust="0"/>
  </p:normalViewPr>
  <p:slideViewPr>
    <p:cSldViewPr snapToGrid="0" snapToObjects="1" showGuides="1">
      <p:cViewPr varScale="1">
        <p:scale>
          <a:sx n="98" d="100"/>
          <a:sy n="98" d="100"/>
        </p:scale>
        <p:origin x="10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0.xml"/><Relationship Id="rId40" Type="http://schemas.openxmlformats.org/officeDocument/2006/relationships/slide" Target="slides/slide29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8.xml"/><Relationship Id="rId38" Type="http://schemas.openxmlformats.org/officeDocument/2006/relationships/slide" Target="slides/slide27.xml"/><Relationship Id="rId37" Type="http://schemas.openxmlformats.org/officeDocument/2006/relationships/slide" Target="slides/slide26.xml"/><Relationship Id="rId36" Type="http://schemas.openxmlformats.org/officeDocument/2006/relationships/slide" Target="slides/slide25.xml"/><Relationship Id="rId35" Type="http://schemas.openxmlformats.org/officeDocument/2006/relationships/slide" Target="slides/slide24.xml"/><Relationship Id="rId34" Type="http://schemas.openxmlformats.org/officeDocument/2006/relationships/slide" Target="slides/slide23.xml"/><Relationship Id="rId33" Type="http://schemas.openxmlformats.org/officeDocument/2006/relationships/slide" Target="slides/slide22.xml"/><Relationship Id="rId32" Type="http://schemas.openxmlformats.org/officeDocument/2006/relationships/slide" Target="slides/slide21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0" Type="http://schemas.openxmlformats.org/officeDocument/2006/relationships/slide" Target="slides/slide9.xml"/><Relationship Id="rId2" Type="http://schemas.openxmlformats.org/officeDocument/2006/relationships/theme" Target="theme/theme1.xml"/><Relationship Id="rId19" Type="http://schemas.openxmlformats.org/officeDocument/2006/relationships/slide" Target="slides/slide8.xml"/><Relationship Id="rId18" Type="http://schemas.openxmlformats.org/officeDocument/2006/relationships/slide" Target="slides/slide7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3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B54EF-01F2-4F2C-B78B-CE5B81E47D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61783-2E39-4973-A1F6-419E2B6830D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61783-2E39-4973-A1F6-419E2B6830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61783-2E39-4973-A1F6-419E2B6830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61783-2E39-4973-A1F6-419E2B6830D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61783-2E39-4973-A1F6-419E2B6830D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61783-2E39-4973-A1F6-419E2B6830D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DC13C-5DCE-F049-9A89-68D0459E69F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2CC9-2616-8144-A82F-D6779B9D3C4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DC13C-5DCE-F049-9A89-68D0459E69FF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2CC9-2616-8144-A82F-D6779B9D3C4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3.pn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55.jpeg"/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5.xml"/><Relationship Id="rId4" Type="http://schemas.openxmlformats.org/officeDocument/2006/relationships/image" Target="../media/image59.jpeg"/><Relationship Id="rId3" Type="http://schemas.openxmlformats.org/officeDocument/2006/relationships/image" Target="../media/image58.jpe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6.xml"/><Relationship Id="rId4" Type="http://schemas.openxmlformats.org/officeDocument/2006/relationships/image" Target="../media/image61.jpeg"/><Relationship Id="rId3" Type="http://schemas.openxmlformats.org/officeDocument/2006/relationships/image" Target="../media/image60.jpe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7.xml"/><Relationship Id="rId4" Type="http://schemas.openxmlformats.org/officeDocument/2006/relationships/image" Target="../media/image63.png"/><Relationship Id="rId3" Type="http://schemas.openxmlformats.org/officeDocument/2006/relationships/image" Target="../media/image62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68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Relationship Id="rId3" Type="http://schemas.openxmlformats.org/officeDocument/2006/relationships/image" Target="../media/image6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9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3" Type="http://schemas.openxmlformats.org/officeDocument/2006/relationships/image" Target="../media/image67.jpe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1.png"/><Relationship Id="rId2" Type="http://schemas.openxmlformats.org/officeDocument/2006/relationships/hyperlink" Target="http://www.yipled.com/" TargetMode="External"/><Relationship Id="rId1" Type="http://schemas.openxmlformats.org/officeDocument/2006/relationships/hyperlink" Target="http://www.yipled.cn" TargetMode="Externa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产品规格书\壹品\胡总提供\壹品规格书资料\应用场景图\租赁屏\7.pn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0447" y="0"/>
            <a:ext cx="12171144" cy="6858000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0" y="4581128"/>
            <a:ext cx="12192000" cy="1512168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0" y="4794771"/>
            <a:ext cx="12192000" cy="1084882"/>
            <a:chOff x="0" y="4797152"/>
            <a:chExt cx="12192000" cy="1084882"/>
          </a:xfrm>
        </p:grpSpPr>
        <p:sp>
          <p:nvSpPr>
            <p:cNvPr id="13" name="Title 1"/>
            <p:cNvSpPr txBox="1"/>
            <p:nvPr/>
          </p:nvSpPr>
          <p:spPr>
            <a:xfrm>
              <a:off x="1199456" y="4892178"/>
              <a:ext cx="9793764" cy="86992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750" b="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lang="en-US" altLang="zh-CN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/>
                </a:rPr>
                <a:t>YIPLED ·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/>
                </a:rPr>
                <a:t> </a:t>
              </a:r>
              <a:r>
                <a:rPr lang="en-US" altLang="zh-CN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/>
                </a:rPr>
                <a:t>ICE SCREEN (RENTAL SCREEN) </a:t>
              </a:r>
              <a:endParaRPr lang="nl-BE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/>
              </a:endParaRPr>
            </a:p>
          </p:txBody>
        </p:sp>
        <p:cxnSp>
          <p:nvCxnSpPr>
            <p:cNvPr id="14" name="Rechte verbindingslijn 11"/>
            <p:cNvCxnSpPr/>
            <p:nvPr/>
          </p:nvCxnSpPr>
          <p:spPr>
            <a:xfrm>
              <a:off x="0" y="4797152"/>
              <a:ext cx="957834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Rechte verbindingslijn 12"/>
            <p:cNvCxnSpPr/>
            <p:nvPr/>
          </p:nvCxnSpPr>
          <p:spPr>
            <a:xfrm>
              <a:off x="2712720" y="5882034"/>
              <a:ext cx="947928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542503" y="6093296"/>
            <a:ext cx="6312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>
                <a:solidFill>
                  <a:schemeClr val="bg1"/>
                </a:solidFill>
              </a:rPr>
              <a:t>T</a:t>
            </a:r>
            <a:r>
              <a:rPr lang="en-US" altLang="zh-CN" sz="3200" dirty="0" smtClean="0">
                <a:solidFill>
                  <a:schemeClr val="bg1"/>
                </a:solidFill>
              </a:rPr>
              <a:t>ransparent Led Screen</a:t>
            </a:r>
            <a:endParaRPr lang="zh-CN" altLang="en-US" sz="3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83632" y="2204864"/>
            <a:ext cx="6192688" cy="316835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椭圆 4"/>
          <p:cNvSpPr/>
          <p:nvPr/>
        </p:nvSpPr>
        <p:spPr>
          <a:xfrm>
            <a:off x="4829696" y="1196994"/>
            <a:ext cx="1956544" cy="18934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040488" y="1412776"/>
            <a:ext cx="1534960" cy="1461867"/>
          </a:xfrm>
          <a:prstGeom prst="ellipse">
            <a:avLst/>
          </a:prstGeom>
          <a:solidFill>
            <a:srgbClr val="7078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7" name="Shape 537"/>
          <p:cNvSpPr/>
          <p:nvPr/>
        </p:nvSpPr>
        <p:spPr>
          <a:xfrm>
            <a:off x="2783632" y="3140968"/>
            <a:ext cx="6192688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5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sz="4800" dirty="0">
                <a:solidFill>
                  <a:srgbClr val="E200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Application Value</a:t>
            </a:r>
            <a:endParaRPr lang="en-US" altLang="zh-CN" sz="4800" dirty="0">
              <a:solidFill>
                <a:srgbClr val="E200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3287688" y="4221088"/>
            <a:ext cx="5040561" cy="0"/>
          </a:xfrm>
          <a:prstGeom prst="line">
            <a:avLst/>
          </a:prstGeom>
          <a:ln w="19050">
            <a:solidFill>
              <a:srgbClr val="E2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03912" y="167640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31504" y="1268760"/>
            <a:ext cx="2088232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514350" y="0"/>
            <a:ext cx="973138" cy="1268760"/>
            <a:chOff x="514350" y="0"/>
            <a:chExt cx="973138" cy="1268760"/>
          </a:xfrm>
        </p:grpSpPr>
        <p:sp>
          <p:nvSpPr>
            <p:cNvPr id="13" name="矩形 12"/>
            <p:cNvSpPr/>
            <p:nvPr/>
          </p:nvSpPr>
          <p:spPr>
            <a:xfrm>
              <a:off x="514350" y="0"/>
              <a:ext cx="973138" cy="1268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4" name="组合 16"/>
            <p:cNvGrpSpPr/>
            <p:nvPr/>
          </p:nvGrpSpPr>
          <p:grpSpPr>
            <a:xfrm>
              <a:off x="587383" y="130344"/>
              <a:ext cx="827072" cy="1008072"/>
              <a:chOff x="623392" y="116632"/>
              <a:chExt cx="827072" cy="1008072"/>
            </a:xfrm>
          </p:grpSpPr>
          <p:pic>
            <p:nvPicPr>
              <p:cNvPr id="15" name="Picture 3" descr="F:\公司文件\壹品logo-cn\壹品logo-cn\1品LOGO-白色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40884" y="116632"/>
                <a:ext cx="792088" cy="792756"/>
              </a:xfrm>
              <a:prstGeom prst="rect">
                <a:avLst/>
              </a:prstGeom>
              <a:noFill/>
            </p:spPr>
          </p:pic>
          <p:pic>
            <p:nvPicPr>
              <p:cNvPr id="16" name="Picture 4" descr="C:\Users\Administrator\Desktop\壹品视界VI视觉识别设计10.29的副本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23392" y="980728"/>
                <a:ext cx="827072" cy="143976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7" name="图片 16" descr="图片2.pn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84165" y="2646"/>
            <a:ext cx="987470" cy="1280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/>
          <p:nvPr/>
        </p:nvGrpSpPr>
        <p:grpSpPr>
          <a:xfrm>
            <a:off x="514348" y="0"/>
            <a:ext cx="973138" cy="1268760"/>
            <a:chOff x="514350" y="0"/>
            <a:chExt cx="973138" cy="1268760"/>
          </a:xfrm>
        </p:grpSpPr>
        <p:sp>
          <p:nvSpPr>
            <p:cNvPr id="5" name="矩形 4"/>
            <p:cNvSpPr/>
            <p:nvPr/>
          </p:nvSpPr>
          <p:spPr>
            <a:xfrm>
              <a:off x="514350" y="0"/>
              <a:ext cx="973138" cy="1268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6" name="组合 16"/>
            <p:cNvGrpSpPr/>
            <p:nvPr/>
          </p:nvGrpSpPr>
          <p:grpSpPr>
            <a:xfrm>
              <a:off x="587383" y="130344"/>
              <a:ext cx="827072" cy="1008072"/>
              <a:chOff x="623392" y="116632"/>
              <a:chExt cx="827072" cy="1008072"/>
            </a:xfrm>
          </p:grpSpPr>
          <p:pic>
            <p:nvPicPr>
              <p:cNvPr id="7" name="Picture 3" descr="F:\公司文件\壹品logo-cn\壹品logo-cn\1品LOGO-白色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40884" y="116632"/>
                <a:ext cx="792088" cy="792756"/>
              </a:xfrm>
              <a:prstGeom prst="rect">
                <a:avLst/>
              </a:prstGeom>
              <a:noFill/>
            </p:spPr>
          </p:pic>
          <p:pic>
            <p:nvPicPr>
              <p:cNvPr id="8" name="Picture 4" descr="C:\Users\Administrator\Desktop\壹品视界VI视觉识别设计10.29的副本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23392" y="980728"/>
                <a:ext cx="827072" cy="14397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3" name="Titel 3"/>
          <p:cNvSpPr txBox="1"/>
          <p:nvPr/>
        </p:nvSpPr>
        <p:spPr>
          <a:xfrm>
            <a:off x="1854477" y="780394"/>
            <a:ext cx="5803623" cy="48836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160000"/>
              </a:lnSpc>
              <a:spcBef>
                <a:spcPct val="0"/>
              </a:spcBef>
            </a:pP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4838" y="676751"/>
            <a:ext cx="542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Transparent – </a:t>
            </a:r>
            <a:r>
              <a:rPr lang="en-US" altLang="zh-CN" dirty="0"/>
              <a:t>there is no visual barrier </a:t>
            </a:r>
            <a:r>
              <a:rPr lang="en-US" altLang="zh-CN" dirty="0" smtClean="0"/>
              <a:t>in sense of space after </a:t>
            </a:r>
            <a:r>
              <a:rPr lang="en-US" altLang="zh-CN" dirty="0"/>
              <a:t>using transparent LED screen.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21" name="图片 20" descr="图片2.pn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84165" y="2646"/>
            <a:ext cx="987470" cy="128005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7152" y="1600081"/>
            <a:ext cx="5541963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1588" y="1600081"/>
            <a:ext cx="5535613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1803" y="1922463"/>
            <a:ext cx="7683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53725" y="1854200"/>
            <a:ext cx="768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81803" y="1971515"/>
            <a:ext cx="768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</a:rPr>
              <a:t>Traditional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09275" y="1969214"/>
            <a:ext cx="857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</a:rPr>
              <a:t>Transparent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F:\壹品光电·冰屏·LED租赁透明屏-PPT\10.jpg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516494" y="2070101"/>
            <a:ext cx="5499605" cy="4259159"/>
          </a:xfrm>
          <a:prstGeom prst="rect">
            <a:avLst/>
          </a:prstGeom>
          <a:noFill/>
        </p:spPr>
      </p:pic>
      <p:pic>
        <p:nvPicPr>
          <p:cNvPr id="4099" name="Picture 3" descr="F:\壹品光电·冰屏·LED租赁透明屏-PPT\10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139214" y="2070101"/>
            <a:ext cx="5531605" cy="4259160"/>
          </a:xfrm>
          <a:prstGeom prst="rect">
            <a:avLst/>
          </a:prstGeom>
          <a:noFill/>
        </p:spPr>
      </p:pic>
      <p:grpSp>
        <p:nvGrpSpPr>
          <p:cNvPr id="2" name="组合 7"/>
          <p:cNvGrpSpPr/>
          <p:nvPr/>
        </p:nvGrpSpPr>
        <p:grpSpPr>
          <a:xfrm>
            <a:off x="514350" y="0"/>
            <a:ext cx="973138" cy="1268760"/>
            <a:chOff x="514350" y="0"/>
            <a:chExt cx="973138" cy="1268760"/>
          </a:xfrm>
        </p:grpSpPr>
        <p:sp>
          <p:nvSpPr>
            <p:cNvPr id="5" name="矩形 4"/>
            <p:cNvSpPr/>
            <p:nvPr/>
          </p:nvSpPr>
          <p:spPr>
            <a:xfrm>
              <a:off x="514350" y="0"/>
              <a:ext cx="973138" cy="1268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组合 16"/>
            <p:cNvGrpSpPr/>
            <p:nvPr/>
          </p:nvGrpSpPr>
          <p:grpSpPr>
            <a:xfrm>
              <a:off x="587383" y="130344"/>
              <a:ext cx="827072" cy="1008072"/>
              <a:chOff x="623392" y="116632"/>
              <a:chExt cx="827072" cy="1008072"/>
            </a:xfrm>
          </p:grpSpPr>
          <p:pic>
            <p:nvPicPr>
              <p:cNvPr id="7" name="Picture 3" descr="F:\公司文件\壹品logo-cn\壹品logo-cn\1品LOGO-白色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40884" y="116632"/>
                <a:ext cx="792088" cy="792756"/>
              </a:xfrm>
              <a:prstGeom prst="rect">
                <a:avLst/>
              </a:prstGeom>
              <a:noFill/>
            </p:spPr>
          </p:pic>
          <p:pic>
            <p:nvPicPr>
              <p:cNvPr id="8" name="Picture 4" descr="C:\Users\Administrator\Desktop\壹品视界VI视觉识别设计10.29的副本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23392" y="980728"/>
                <a:ext cx="827072" cy="14397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6" name="Titel 3"/>
          <p:cNvSpPr txBox="1"/>
          <p:nvPr/>
        </p:nvSpPr>
        <p:spPr>
          <a:xfrm>
            <a:off x="1854477" y="786088"/>
            <a:ext cx="6879948" cy="4883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en-US" altLang="zh-CN" dirty="0" smtClean="0"/>
              <a:t>Transparent -- more </a:t>
            </a:r>
            <a:r>
              <a:rPr lang="en-US" altLang="zh-CN" dirty="0"/>
              <a:t>flexibility </a:t>
            </a:r>
            <a:r>
              <a:rPr lang="en-US" altLang="zh-CN" dirty="0" smtClean="0"/>
              <a:t>in </a:t>
            </a:r>
            <a:r>
              <a:rPr lang="en-US" altLang="zh-CN" dirty="0"/>
              <a:t>choosing the assemble position for the transparent LED screen.</a:t>
            </a:r>
            <a:endParaRPr lang="zh-CN" altLang="en-US" dirty="0"/>
          </a:p>
        </p:txBody>
      </p:sp>
      <p:sp>
        <p:nvSpPr>
          <p:cNvPr id="19" name="Titel 3"/>
          <p:cNvSpPr txBox="1"/>
          <p:nvPr/>
        </p:nvSpPr>
        <p:spPr>
          <a:xfrm>
            <a:off x="5034755" y="2436674"/>
            <a:ext cx="309563" cy="28747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</a:t>
            </a:r>
            <a:endParaRPr lang="zh-CN" altLang="en-US" sz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itel 3"/>
          <p:cNvSpPr txBox="1"/>
          <p:nvPr/>
        </p:nvSpPr>
        <p:spPr>
          <a:xfrm>
            <a:off x="11094841" y="2436674"/>
            <a:ext cx="309563" cy="28747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透明</a:t>
            </a:r>
            <a:endParaRPr lang="zh-CN" altLang="en-US" sz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 descr="图片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4165" y="2646"/>
            <a:ext cx="987470" cy="128005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60143" y="2513806"/>
            <a:ext cx="7683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81272" y="2436674"/>
            <a:ext cx="768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60143" y="2564714"/>
            <a:ext cx="76835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38409" y="2580412"/>
            <a:ext cx="8540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:\壹品光电·冰屏·LED租赁透明屏-PPT\3.jpg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6138173" y="2070577"/>
            <a:ext cx="5533687" cy="4258684"/>
          </a:xfrm>
          <a:prstGeom prst="rect">
            <a:avLst/>
          </a:prstGeom>
          <a:noFill/>
        </p:spPr>
      </p:pic>
      <p:pic>
        <p:nvPicPr>
          <p:cNvPr id="2053" name="Picture 5" descr="F:\壹品光电·冰屏·LED租赁透明屏-PPT\3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16528" y="2070101"/>
            <a:ext cx="5534305" cy="4259160"/>
          </a:xfrm>
          <a:prstGeom prst="rect">
            <a:avLst/>
          </a:prstGeom>
          <a:noFill/>
        </p:spPr>
      </p:pic>
      <p:grpSp>
        <p:nvGrpSpPr>
          <p:cNvPr id="2" name="组合 7"/>
          <p:cNvGrpSpPr/>
          <p:nvPr/>
        </p:nvGrpSpPr>
        <p:grpSpPr>
          <a:xfrm>
            <a:off x="514350" y="0"/>
            <a:ext cx="973138" cy="1268760"/>
            <a:chOff x="514350" y="0"/>
            <a:chExt cx="973138" cy="1268760"/>
          </a:xfrm>
        </p:grpSpPr>
        <p:sp>
          <p:nvSpPr>
            <p:cNvPr id="5" name="矩形 4"/>
            <p:cNvSpPr/>
            <p:nvPr/>
          </p:nvSpPr>
          <p:spPr>
            <a:xfrm>
              <a:off x="514350" y="0"/>
              <a:ext cx="973138" cy="1268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组合 16"/>
            <p:cNvGrpSpPr/>
            <p:nvPr/>
          </p:nvGrpSpPr>
          <p:grpSpPr>
            <a:xfrm>
              <a:off x="587383" y="130344"/>
              <a:ext cx="827072" cy="1008072"/>
              <a:chOff x="623392" y="116632"/>
              <a:chExt cx="827072" cy="1008072"/>
            </a:xfrm>
          </p:grpSpPr>
          <p:pic>
            <p:nvPicPr>
              <p:cNvPr id="7" name="Picture 3" descr="F:\公司文件\壹品logo-cn\壹品logo-cn\1品LOGO-白色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40884" y="116632"/>
                <a:ext cx="792088" cy="792756"/>
              </a:xfrm>
              <a:prstGeom prst="rect">
                <a:avLst/>
              </a:prstGeom>
              <a:noFill/>
            </p:spPr>
          </p:pic>
          <p:pic>
            <p:nvPicPr>
              <p:cNvPr id="8" name="Picture 4" descr="C:\Users\Administrator\Desktop\壹品视界VI视觉识别设计10.29的副本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23392" y="980728"/>
                <a:ext cx="827072" cy="14397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5" name="Titel 3"/>
          <p:cNvSpPr txBox="1"/>
          <p:nvPr/>
        </p:nvSpPr>
        <p:spPr>
          <a:xfrm>
            <a:off x="1854477" y="780394"/>
            <a:ext cx="6197323" cy="654706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85000" lnSpcReduction="20000"/>
          </a:bodyPr>
          <a:lstStyle/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Transparent - a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perfect combination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transparent LED screen and the site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environment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itel 3"/>
          <p:cNvSpPr txBox="1"/>
          <p:nvPr/>
        </p:nvSpPr>
        <p:spPr>
          <a:xfrm>
            <a:off x="5034755" y="2436674"/>
            <a:ext cx="309563" cy="28747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</a:pPr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</a:t>
            </a:r>
            <a:endParaRPr lang="zh-CN" altLang="en-US" sz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itel 3"/>
          <p:cNvSpPr txBox="1"/>
          <p:nvPr/>
        </p:nvSpPr>
        <p:spPr>
          <a:xfrm>
            <a:off x="11094841" y="2436674"/>
            <a:ext cx="309563" cy="28747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</a:pPr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</a:t>
            </a:r>
            <a:endParaRPr lang="zh-CN" altLang="en-US" sz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图片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4165" y="2646"/>
            <a:ext cx="987470" cy="1280054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34755" y="2436674"/>
            <a:ext cx="7683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81272" y="2342287"/>
            <a:ext cx="768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53805" y="2456063"/>
            <a:ext cx="3651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852747" y="2436674"/>
            <a:ext cx="3968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81688" y="3181350"/>
            <a:ext cx="4270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壹品光电·冰屏·LED租赁透明屏-PPT\4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5662" y="2070101"/>
            <a:ext cx="12160676" cy="4787899"/>
          </a:xfrm>
          <a:prstGeom prst="rect">
            <a:avLst/>
          </a:prstGeom>
          <a:noFill/>
        </p:spPr>
      </p:pic>
      <p:sp>
        <p:nvSpPr>
          <p:cNvPr id="23" name="Titel 3"/>
          <p:cNvSpPr txBox="1"/>
          <p:nvPr/>
        </p:nvSpPr>
        <p:spPr>
          <a:xfrm>
            <a:off x="1854477" y="780394"/>
            <a:ext cx="9677123" cy="79440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Creating 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stereoscopic </a:t>
            </a:r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images in the sky </a:t>
            </a:r>
            <a:r>
              <a:rPr lang="en-US" alt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the 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audience can't aware </a:t>
            </a:r>
            <a:r>
              <a:rPr lang="en-US" alt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presence of the 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transparent LED screen because of the </a:t>
            </a:r>
            <a:r>
              <a:rPr lang="en-US" alt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 transparency and far distance.</a:t>
            </a:r>
            <a:endParaRPr lang="zh-CN" altLang="en-US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图片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4165" y="2646"/>
            <a:ext cx="987470" cy="1280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壹品光电·冰屏·LED租赁透明屏-PPT\5.jpg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6137357" y="2070101"/>
            <a:ext cx="5535320" cy="4259160"/>
          </a:xfrm>
          <a:prstGeom prst="rect">
            <a:avLst/>
          </a:prstGeom>
          <a:noFill/>
        </p:spPr>
      </p:pic>
      <p:pic>
        <p:nvPicPr>
          <p:cNvPr id="7170" name="Picture 2" descr="F:\壹品光电·冰屏·LED租赁透明屏-PPT\5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16527" y="2070101"/>
            <a:ext cx="5534304" cy="4259159"/>
          </a:xfrm>
          <a:prstGeom prst="rect">
            <a:avLst/>
          </a:prstGeom>
          <a:noFill/>
        </p:spPr>
      </p:pic>
      <p:grpSp>
        <p:nvGrpSpPr>
          <p:cNvPr id="2" name="组合 7"/>
          <p:cNvGrpSpPr/>
          <p:nvPr/>
        </p:nvGrpSpPr>
        <p:grpSpPr>
          <a:xfrm>
            <a:off x="514350" y="0"/>
            <a:ext cx="973138" cy="1268760"/>
            <a:chOff x="514350" y="0"/>
            <a:chExt cx="973138" cy="1268760"/>
          </a:xfrm>
        </p:grpSpPr>
        <p:sp>
          <p:nvSpPr>
            <p:cNvPr id="5" name="矩形 4"/>
            <p:cNvSpPr/>
            <p:nvPr/>
          </p:nvSpPr>
          <p:spPr>
            <a:xfrm>
              <a:off x="514350" y="0"/>
              <a:ext cx="973138" cy="1268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组合 16"/>
            <p:cNvGrpSpPr/>
            <p:nvPr/>
          </p:nvGrpSpPr>
          <p:grpSpPr>
            <a:xfrm>
              <a:off x="587383" y="130344"/>
              <a:ext cx="827072" cy="1008072"/>
              <a:chOff x="623392" y="116632"/>
              <a:chExt cx="827072" cy="1008072"/>
            </a:xfrm>
          </p:grpSpPr>
          <p:pic>
            <p:nvPicPr>
              <p:cNvPr id="7" name="Picture 3" descr="F:\公司文件\壹品logo-cn\壹品logo-cn\1品LOGO-白色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40884" y="116632"/>
                <a:ext cx="792088" cy="792756"/>
              </a:xfrm>
              <a:prstGeom prst="rect">
                <a:avLst/>
              </a:prstGeom>
              <a:noFill/>
            </p:spPr>
          </p:pic>
          <p:pic>
            <p:nvPicPr>
              <p:cNvPr id="8" name="Picture 4" descr="C:\Users\Administrator\Desktop\壹品视界VI视觉识别设计10.29的副本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23392" y="980728"/>
                <a:ext cx="827072" cy="14397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Titel 3"/>
          <p:cNvSpPr txBox="1"/>
          <p:nvPr/>
        </p:nvSpPr>
        <p:spPr>
          <a:xfrm>
            <a:off x="1854477" y="780394"/>
            <a:ext cx="9279505" cy="692806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85000" lnSpcReduction="10000"/>
          </a:bodyPr>
          <a:lstStyle/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Creating stereoscopic images in the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sky -</a:t>
            </a:r>
            <a:r>
              <a:rPr lang="en-US" altLang="zh-CN" dirty="0" smtClean="0">
                <a:solidFill>
                  <a:srgbClr val="E200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when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shown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 the screen,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those stereoscopic images look like appearing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the sky directly.</a:t>
            </a: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itel 3"/>
          <p:cNvSpPr txBox="1"/>
          <p:nvPr/>
        </p:nvSpPr>
        <p:spPr>
          <a:xfrm>
            <a:off x="5034755" y="2436674"/>
            <a:ext cx="309563" cy="28747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</a:t>
            </a:r>
            <a:endParaRPr lang="zh-CN" altLang="en-US" sz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itel 3"/>
          <p:cNvSpPr txBox="1"/>
          <p:nvPr/>
        </p:nvSpPr>
        <p:spPr>
          <a:xfrm>
            <a:off x="11094841" y="2436674"/>
            <a:ext cx="309563" cy="28747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透明</a:t>
            </a:r>
            <a:endParaRPr lang="zh-CN" altLang="en-US" sz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 descr="图片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4165" y="2646"/>
            <a:ext cx="987470" cy="128005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60143" y="2436674"/>
            <a:ext cx="7683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365632" y="2342287"/>
            <a:ext cx="768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60143" y="2506027"/>
            <a:ext cx="76835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317697" y="2478491"/>
            <a:ext cx="8540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壹品光电·冰屏·LED租赁透明屏-PPT\6.jpg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6109830" y="2070577"/>
            <a:ext cx="5615676" cy="4242141"/>
          </a:xfrm>
          <a:prstGeom prst="rect">
            <a:avLst/>
          </a:prstGeom>
          <a:noFill/>
        </p:spPr>
      </p:pic>
      <p:pic>
        <p:nvPicPr>
          <p:cNvPr id="32" name="Picture 7" descr="F:\壹品光电·冰屏·LED租赁透明屏-PPT\6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17149" y="2070100"/>
            <a:ext cx="5516957" cy="4259161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10752982" y="2806944"/>
            <a:ext cx="8675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baseline="-25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Day</a:t>
            </a:r>
            <a:r>
              <a:rPr lang="zh-CN" altLang="en-US" sz="1200" baseline="-25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baseline="-25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 Night</a:t>
            </a:r>
            <a:endParaRPr lang="zh-CN" altLang="en-US" sz="1200" baseline="-25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>
          <a:xfrm>
            <a:off x="514350" y="0"/>
            <a:ext cx="973138" cy="1268760"/>
            <a:chOff x="514350" y="0"/>
            <a:chExt cx="973138" cy="1268760"/>
          </a:xfrm>
        </p:grpSpPr>
        <p:sp>
          <p:nvSpPr>
            <p:cNvPr id="5" name="矩形 4"/>
            <p:cNvSpPr/>
            <p:nvPr/>
          </p:nvSpPr>
          <p:spPr>
            <a:xfrm>
              <a:off x="514350" y="0"/>
              <a:ext cx="973138" cy="1268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组合 16"/>
            <p:cNvGrpSpPr/>
            <p:nvPr/>
          </p:nvGrpSpPr>
          <p:grpSpPr>
            <a:xfrm>
              <a:off x="587383" y="130344"/>
              <a:ext cx="827072" cy="1008072"/>
              <a:chOff x="623392" y="116632"/>
              <a:chExt cx="827072" cy="1008072"/>
            </a:xfrm>
          </p:grpSpPr>
          <p:pic>
            <p:nvPicPr>
              <p:cNvPr id="7" name="Picture 3" descr="F:\公司文件\壹品logo-cn\壹品logo-cn\1品LOGO-白色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40884" y="116632"/>
                <a:ext cx="792088" cy="792756"/>
              </a:xfrm>
              <a:prstGeom prst="rect">
                <a:avLst/>
              </a:prstGeom>
              <a:noFill/>
            </p:spPr>
          </p:pic>
          <p:pic>
            <p:nvPicPr>
              <p:cNvPr id="8" name="Picture 4" descr="C:\Users\Administrator\Desktop\壹品视界VI视觉识别设计10.29的副本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23392" y="980728"/>
                <a:ext cx="827072" cy="14397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4" name="Titel 3"/>
          <p:cNvSpPr txBox="1"/>
          <p:nvPr/>
        </p:nvSpPr>
        <p:spPr>
          <a:xfrm>
            <a:off x="1929125" y="246380"/>
            <a:ext cx="3620775" cy="52322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Creating stereoscopic images in the sky 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itel 3"/>
          <p:cNvSpPr txBox="1"/>
          <p:nvPr/>
        </p:nvSpPr>
        <p:spPr>
          <a:xfrm>
            <a:off x="1854477" y="756900"/>
            <a:ext cx="9575523" cy="90046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>
              <a:lnSpc>
                <a:spcPct val="160000"/>
              </a:lnSpc>
              <a:spcBef>
                <a:spcPct val="0"/>
              </a:spcBef>
            </a:pPr>
            <a:r>
              <a:rPr lang="en-US" alt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Different 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from </a:t>
            </a:r>
            <a:r>
              <a:rPr lang="en-US" alt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holographic images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transparent LED screen is suitable for all kinds of site environment, and won't be effected by the light of </a:t>
            </a:r>
            <a:r>
              <a:rPr lang="en-US" alt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environment.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0752079" y="2843454"/>
            <a:ext cx="868421" cy="17893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itel 3"/>
          <p:cNvSpPr txBox="1"/>
          <p:nvPr/>
        </p:nvSpPr>
        <p:spPr>
          <a:xfrm>
            <a:off x="5034755" y="2436674"/>
            <a:ext cx="309563" cy="28747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</a:pPr>
            <a:endParaRPr lang="zh-CN" altLang="en-US" sz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 descr="图片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4165" y="2646"/>
            <a:ext cx="987470" cy="128005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5361" y="2436674"/>
            <a:ext cx="7683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52982" y="2287449"/>
            <a:ext cx="768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71004" y="2453454"/>
            <a:ext cx="11466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solidFill>
                  <a:schemeClr val="bg1"/>
                </a:solidFill>
              </a:rPr>
              <a:t>holographic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2079" y="2436674"/>
            <a:ext cx="11697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solidFill>
                  <a:schemeClr val="bg1"/>
                </a:solidFill>
              </a:rPr>
              <a:t>transparent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壹品光电·冰屏·LED租赁透明屏-PPT\7.jpg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6138173" y="2070577"/>
            <a:ext cx="5533687" cy="4258684"/>
          </a:xfrm>
          <a:prstGeom prst="rect">
            <a:avLst/>
          </a:prstGeom>
          <a:noFill/>
        </p:spPr>
      </p:pic>
      <p:grpSp>
        <p:nvGrpSpPr>
          <p:cNvPr id="2" name="组合 7"/>
          <p:cNvGrpSpPr/>
          <p:nvPr/>
        </p:nvGrpSpPr>
        <p:grpSpPr>
          <a:xfrm>
            <a:off x="514350" y="0"/>
            <a:ext cx="973138" cy="1268760"/>
            <a:chOff x="514350" y="0"/>
            <a:chExt cx="973138" cy="1268760"/>
          </a:xfrm>
        </p:grpSpPr>
        <p:sp>
          <p:nvSpPr>
            <p:cNvPr id="5" name="矩形 4"/>
            <p:cNvSpPr/>
            <p:nvPr/>
          </p:nvSpPr>
          <p:spPr>
            <a:xfrm>
              <a:off x="514350" y="0"/>
              <a:ext cx="973138" cy="1268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组合 16"/>
            <p:cNvGrpSpPr/>
            <p:nvPr/>
          </p:nvGrpSpPr>
          <p:grpSpPr>
            <a:xfrm>
              <a:off x="587383" y="130344"/>
              <a:ext cx="827072" cy="1008072"/>
              <a:chOff x="623392" y="116632"/>
              <a:chExt cx="827072" cy="1008072"/>
            </a:xfrm>
          </p:grpSpPr>
          <p:pic>
            <p:nvPicPr>
              <p:cNvPr id="7" name="Picture 3" descr="F:\公司文件\壹品logo-cn\壹品logo-cn\1品LOGO-白色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40884" y="116632"/>
                <a:ext cx="792088" cy="792756"/>
              </a:xfrm>
              <a:prstGeom prst="rect">
                <a:avLst/>
              </a:prstGeom>
              <a:noFill/>
            </p:spPr>
          </p:pic>
          <p:pic>
            <p:nvPicPr>
              <p:cNvPr id="8" name="Picture 4" descr="C:\Users\Administrator\Desktop\壹品视界VI视觉识别设计10.29的副本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23392" y="980728"/>
                <a:ext cx="827072" cy="14397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9" name="Titel 3"/>
          <p:cNvSpPr txBox="1"/>
          <p:nvPr/>
        </p:nvSpPr>
        <p:spPr>
          <a:xfrm>
            <a:off x="1854477" y="462633"/>
            <a:ext cx="10235923" cy="5232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Coordinating with stage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machinery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create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dynamic 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scene of stereoscopic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images </a:t>
            </a:r>
            <a:endPara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itel 3"/>
          <p:cNvSpPr txBox="1"/>
          <p:nvPr/>
        </p:nvSpPr>
        <p:spPr>
          <a:xfrm>
            <a:off x="1854477" y="780394"/>
            <a:ext cx="9585645" cy="101030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alt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Can move to any direction without affecting stage design and without causing visual barrier</a:t>
            </a:r>
            <a:endParaRPr lang="zh-CN" altLang="en-US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2" descr="F:\壹品光电·冰屏·LED租赁透明屏-PPT\7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14492" y="2070100"/>
            <a:ext cx="5621050" cy="4259161"/>
          </a:xfrm>
          <a:prstGeom prst="rect">
            <a:avLst/>
          </a:prstGeom>
          <a:noFill/>
        </p:spPr>
      </p:pic>
      <p:pic>
        <p:nvPicPr>
          <p:cNvPr id="15" name="图片 14" descr="图片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4165" y="2646"/>
            <a:ext cx="987470" cy="1280054"/>
          </a:xfrm>
          <a:prstGeom prst="rect">
            <a:avLst/>
          </a:prstGeom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269311" y="2417763"/>
            <a:ext cx="7683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43475" y="2409599"/>
            <a:ext cx="7683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43475" y="2515394"/>
            <a:ext cx="76835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226448" y="2565514"/>
            <a:ext cx="85407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istrator\Desktop\未标题-1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6711" y="2220686"/>
            <a:ext cx="12158578" cy="4637314"/>
          </a:xfrm>
          <a:prstGeom prst="rect">
            <a:avLst/>
          </a:prstGeom>
          <a:noFill/>
        </p:spPr>
      </p:pic>
      <p:grpSp>
        <p:nvGrpSpPr>
          <p:cNvPr id="2" name="组合 7"/>
          <p:cNvGrpSpPr/>
          <p:nvPr/>
        </p:nvGrpSpPr>
        <p:grpSpPr>
          <a:xfrm>
            <a:off x="514350" y="0"/>
            <a:ext cx="973138" cy="1268760"/>
            <a:chOff x="514350" y="0"/>
            <a:chExt cx="973138" cy="1268760"/>
          </a:xfrm>
        </p:grpSpPr>
        <p:sp>
          <p:nvSpPr>
            <p:cNvPr id="5" name="矩形 4"/>
            <p:cNvSpPr/>
            <p:nvPr/>
          </p:nvSpPr>
          <p:spPr>
            <a:xfrm>
              <a:off x="514350" y="0"/>
              <a:ext cx="973138" cy="1268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组合 16"/>
            <p:cNvGrpSpPr/>
            <p:nvPr/>
          </p:nvGrpSpPr>
          <p:grpSpPr>
            <a:xfrm>
              <a:off x="587383" y="130344"/>
              <a:ext cx="827072" cy="1008072"/>
              <a:chOff x="623392" y="116632"/>
              <a:chExt cx="827072" cy="1008072"/>
            </a:xfrm>
          </p:grpSpPr>
          <p:pic>
            <p:nvPicPr>
              <p:cNvPr id="7" name="Picture 3" descr="F:\公司文件\壹品logo-cn\壹品logo-cn\1品LOGO-白色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40884" y="116632"/>
                <a:ext cx="792088" cy="792756"/>
              </a:xfrm>
              <a:prstGeom prst="rect">
                <a:avLst/>
              </a:prstGeom>
              <a:noFill/>
            </p:spPr>
          </p:pic>
          <p:pic>
            <p:nvPicPr>
              <p:cNvPr id="8" name="Picture 4" descr="C:\Users\Administrator\Desktop\壹品视界VI视觉识别设计10.29的副本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23392" y="980728"/>
                <a:ext cx="827072" cy="14397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0" name="Titel 3"/>
          <p:cNvSpPr txBox="1"/>
          <p:nvPr/>
        </p:nvSpPr>
        <p:spPr>
          <a:xfrm>
            <a:off x="1854477" y="780394"/>
            <a:ext cx="9956523" cy="4883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With no limitation for creativity in image scene, 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t</a:t>
            </a:r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ransparent 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LED screen </a:t>
            </a:r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becomes a 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trend for industry </a:t>
            </a:r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application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- Transparent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LED screen let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wonderful creative ideas come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true. </a:t>
            </a:r>
            <a:endParaRPr lang="zh-CN" alt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9" name="图片 8" descr="图片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4165" y="2646"/>
            <a:ext cx="987470" cy="1280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514350" y="0"/>
            <a:ext cx="973138" cy="1268760"/>
            <a:chOff x="514350" y="0"/>
            <a:chExt cx="973138" cy="1268760"/>
          </a:xfrm>
        </p:grpSpPr>
        <p:sp>
          <p:nvSpPr>
            <p:cNvPr id="5" name="矩形 4"/>
            <p:cNvSpPr/>
            <p:nvPr/>
          </p:nvSpPr>
          <p:spPr>
            <a:xfrm>
              <a:off x="514350" y="0"/>
              <a:ext cx="973138" cy="1268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组合 16"/>
            <p:cNvGrpSpPr/>
            <p:nvPr/>
          </p:nvGrpSpPr>
          <p:grpSpPr>
            <a:xfrm>
              <a:off x="587383" y="130344"/>
              <a:ext cx="827072" cy="1008072"/>
              <a:chOff x="623392" y="116632"/>
              <a:chExt cx="827072" cy="1008072"/>
            </a:xfrm>
          </p:grpSpPr>
          <p:pic>
            <p:nvPicPr>
              <p:cNvPr id="7" name="Picture 3" descr="F:\公司文件\壹品logo-cn\壹品logo-cn\1品LOGO-白色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40884" y="116632"/>
                <a:ext cx="792088" cy="792756"/>
              </a:xfrm>
              <a:prstGeom prst="rect">
                <a:avLst/>
              </a:prstGeom>
              <a:noFill/>
            </p:spPr>
          </p:pic>
          <p:pic>
            <p:nvPicPr>
              <p:cNvPr id="8" name="Picture 4" descr="C:\Users\Administrator\Desktop\壹品视界VI视觉识别设计10.29的副本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23392" y="980728"/>
                <a:ext cx="827072" cy="143976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026" name="Picture 2" descr="C:\Users\Administrator\Desktop\timg (45).jpg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2355362" y="2220686"/>
            <a:ext cx="1957718" cy="1265011"/>
          </a:xfrm>
          <a:prstGeom prst="rect">
            <a:avLst/>
          </a:prstGeom>
          <a:noFill/>
        </p:spPr>
      </p:pic>
      <p:pic>
        <p:nvPicPr>
          <p:cNvPr id="1027" name="Picture 3" descr="C:\Users\Administrator\Desktop\timg (41).jpg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4336010" y="2220687"/>
            <a:ext cx="1740192" cy="1265010"/>
          </a:xfrm>
          <a:prstGeom prst="rect">
            <a:avLst/>
          </a:prstGeom>
          <a:noFill/>
        </p:spPr>
      </p:pic>
      <p:pic>
        <p:nvPicPr>
          <p:cNvPr id="1028" name="Picture 4" descr="C:\Users\Administrator\Desktop\timg (37).jpg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6103224" y="2220688"/>
            <a:ext cx="1958204" cy="1265009"/>
          </a:xfrm>
          <a:prstGeom prst="rect">
            <a:avLst/>
          </a:prstGeom>
          <a:noFill/>
        </p:spPr>
      </p:pic>
      <p:pic>
        <p:nvPicPr>
          <p:cNvPr id="1029" name="Picture 5" descr="C:\Users\Administrator\Desktop\timg (48).jpg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8090907" y="2220688"/>
            <a:ext cx="2320254" cy="1265009"/>
          </a:xfrm>
          <a:prstGeom prst="rect">
            <a:avLst/>
          </a:prstGeom>
          <a:noFill/>
        </p:spPr>
      </p:pic>
      <p:pic>
        <p:nvPicPr>
          <p:cNvPr id="1030" name="Picture 6" descr="C:\Users\Administrator\Desktop\timg (36).jpg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10443338" y="2220689"/>
            <a:ext cx="1748662" cy="1265008"/>
          </a:xfrm>
          <a:prstGeom prst="rect">
            <a:avLst/>
          </a:prstGeom>
          <a:noFill/>
        </p:spPr>
      </p:pic>
      <p:pic>
        <p:nvPicPr>
          <p:cNvPr id="1031" name="Picture 7" descr="C:\Users\Administrator\Desktop\timg (29).jpg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2220686"/>
            <a:ext cx="2322604" cy="1266291"/>
          </a:xfrm>
          <a:prstGeom prst="rect">
            <a:avLst/>
          </a:prstGeom>
          <a:noFill/>
        </p:spPr>
      </p:pic>
      <p:pic>
        <p:nvPicPr>
          <p:cNvPr id="1032" name="Picture 8" descr="C:\Users\Administrator\Desktop\timg (28).jpg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3534796"/>
            <a:ext cx="2320877" cy="1542223"/>
          </a:xfrm>
          <a:prstGeom prst="rect">
            <a:avLst/>
          </a:prstGeom>
          <a:noFill/>
        </p:spPr>
      </p:pic>
      <p:pic>
        <p:nvPicPr>
          <p:cNvPr id="1033" name="Picture 9" descr="C:\Users\Administrator\Desktop\timg (35).jpg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2349012" y="3534796"/>
            <a:ext cx="1964068" cy="1542223"/>
          </a:xfrm>
          <a:prstGeom prst="rect">
            <a:avLst/>
          </a:prstGeom>
          <a:noFill/>
        </p:spPr>
      </p:pic>
      <p:pic>
        <p:nvPicPr>
          <p:cNvPr id="1034" name="Picture 10" descr="C:\Users\Administrator\Desktop\timg (8).jpg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4342360" y="3534796"/>
            <a:ext cx="1733842" cy="1542223"/>
          </a:xfrm>
          <a:prstGeom prst="rect">
            <a:avLst/>
          </a:prstGeom>
          <a:noFill/>
        </p:spPr>
      </p:pic>
      <p:pic>
        <p:nvPicPr>
          <p:cNvPr id="1035" name="Picture 11" descr="C:\Users\Administrator\Desktop\timg (6).jpg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6102453" y="3534797"/>
            <a:ext cx="1958975" cy="1544584"/>
          </a:xfrm>
          <a:prstGeom prst="rect">
            <a:avLst/>
          </a:prstGeom>
          <a:noFill/>
        </p:spPr>
      </p:pic>
      <p:pic>
        <p:nvPicPr>
          <p:cNvPr id="1036" name="Picture 12" descr="C:\Users\Administrator\Desktop\2db4606998.jpg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8090908" y="3534797"/>
            <a:ext cx="2320254" cy="1543059"/>
          </a:xfrm>
          <a:prstGeom prst="rect">
            <a:avLst/>
          </a:prstGeom>
          <a:noFill/>
        </p:spPr>
      </p:pic>
      <p:pic>
        <p:nvPicPr>
          <p:cNvPr id="1037" name="Picture 13" descr="C:\Users\Administrator\Desktop\timg (43).jpg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10443338" y="3534797"/>
            <a:ext cx="1748662" cy="1544584"/>
          </a:xfrm>
          <a:prstGeom prst="rect">
            <a:avLst/>
          </a:prstGeom>
          <a:noFill/>
        </p:spPr>
      </p:pic>
      <p:pic>
        <p:nvPicPr>
          <p:cNvPr id="1038" name="Picture 14" descr="C:\Users\Administrator\Desktop\timg.jpg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5120850"/>
            <a:ext cx="2320877" cy="1737150"/>
          </a:xfrm>
          <a:prstGeom prst="rect">
            <a:avLst/>
          </a:prstGeom>
          <a:noFill/>
        </p:spPr>
      </p:pic>
      <p:pic>
        <p:nvPicPr>
          <p:cNvPr id="1039" name="Picture 15" descr="C:\Users\Administrator\Desktop\timg (31).jpg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2349012" y="5120850"/>
            <a:ext cx="1974296" cy="1737150"/>
          </a:xfrm>
          <a:prstGeom prst="rect">
            <a:avLst/>
          </a:prstGeom>
          <a:noFill/>
        </p:spPr>
      </p:pic>
      <p:pic>
        <p:nvPicPr>
          <p:cNvPr id="1040" name="Picture 16" descr="C:\Users\Administrator\Desktop\timg (26).jpg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8093178" y="5120851"/>
            <a:ext cx="2317984" cy="1737150"/>
          </a:xfrm>
          <a:prstGeom prst="rect">
            <a:avLst/>
          </a:prstGeom>
          <a:noFill/>
        </p:spPr>
      </p:pic>
      <p:pic>
        <p:nvPicPr>
          <p:cNvPr id="1041" name="Picture 17" descr="C:\Users\Administrator\Desktop\timg (46).jpg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4342360" y="5120851"/>
            <a:ext cx="1743368" cy="1737150"/>
          </a:xfrm>
          <a:prstGeom prst="rect">
            <a:avLst/>
          </a:prstGeom>
          <a:noFill/>
        </p:spPr>
      </p:pic>
      <p:pic>
        <p:nvPicPr>
          <p:cNvPr id="1042" name="Picture 18" descr="C:\Users\Administrator\Desktop\timg (21).jpg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6103224" y="5120851"/>
            <a:ext cx="1958204" cy="1737149"/>
          </a:xfrm>
          <a:prstGeom prst="rect">
            <a:avLst/>
          </a:prstGeom>
          <a:noFill/>
        </p:spPr>
      </p:pic>
      <p:pic>
        <p:nvPicPr>
          <p:cNvPr id="1043" name="Picture 19" descr="C:\Users\Administrator\Desktop\timg (4).jpg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10443338" y="5120851"/>
            <a:ext cx="1748662" cy="1737149"/>
          </a:xfrm>
          <a:prstGeom prst="rect">
            <a:avLst/>
          </a:prstGeom>
          <a:noFill/>
        </p:spPr>
      </p:pic>
      <p:sp>
        <p:nvSpPr>
          <p:cNvPr id="32" name="Titel 3"/>
          <p:cNvSpPr txBox="1"/>
          <p:nvPr/>
        </p:nvSpPr>
        <p:spPr>
          <a:xfrm>
            <a:off x="1854477" y="910861"/>
            <a:ext cx="9642198" cy="3578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With no limitation for creativity in image scene, transparent LED screen becomes a trend for industry application </a:t>
            </a:r>
            <a:r>
              <a:rPr lang="en-US" altLang="zh-CN" dirty="0" smtClean="0">
                <a:solidFill>
                  <a:srgbClr val="E200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The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demand of transparent LED screen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definitely will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be a 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big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trend in LED screen rental market.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>
              <a:lnSpc>
                <a:spcPct val="160000"/>
              </a:lnSpc>
              <a:spcBef>
                <a:spcPct val="0"/>
              </a:spcBef>
            </a:pPr>
            <a:endParaRPr lang="zh-CN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4" name="Picture 2" descr="C:\Users\Administrator\Desktop\文档\图\图片3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25354" y="2220689"/>
            <a:ext cx="12203112" cy="4651375"/>
          </a:xfrm>
          <a:prstGeom prst="rect">
            <a:avLst/>
          </a:prstGeom>
          <a:noFill/>
        </p:spPr>
      </p:pic>
      <p:pic>
        <p:nvPicPr>
          <p:cNvPr id="27" name="图片 26" descr="图片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4165" y="2646"/>
            <a:ext cx="987470" cy="1280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圆角矩形 77"/>
          <p:cNvSpPr/>
          <p:nvPr/>
        </p:nvSpPr>
        <p:spPr>
          <a:xfrm>
            <a:off x="401805" y="4928711"/>
            <a:ext cx="11140620" cy="168798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587384" y="5092277"/>
            <a:ext cx="10955042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Transparent LED 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rental screen 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a new type of LED 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display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 features like transparent display, easy 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install and 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disassemble, smart control etc. A totally new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irreplaceable, 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application effect can be realized by using transparent led screen in concert, TV station’s party &amp; large entertainment program, 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auto show 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high-end exhibition, and 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large-scale new product launch 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conference etc. 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Transparent LED 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screen quickly becomes 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big trend in the LED display rental market.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3086273" y="1989629"/>
            <a:ext cx="16173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>
            <a:off x="7205142" y="1962387"/>
            <a:ext cx="1987379" cy="57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>
            <a:off x="6791105" y="1968117"/>
            <a:ext cx="414037" cy="4486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圆角矩形 59"/>
          <p:cNvSpPr/>
          <p:nvPr/>
        </p:nvSpPr>
        <p:spPr>
          <a:xfrm>
            <a:off x="9077007" y="1477940"/>
            <a:ext cx="1969362" cy="75226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Shape 411"/>
          <p:cNvSpPr/>
          <p:nvPr/>
        </p:nvSpPr>
        <p:spPr>
          <a:xfrm>
            <a:off x="8958102" y="1530906"/>
            <a:ext cx="221243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 anchorCtr="0">
            <a:spAutoFit/>
          </a:bodyPr>
          <a:lstStyle/>
          <a:p>
            <a:pPr algn="ctr" defTabSz="457200">
              <a:lnSpc>
                <a:spcPct val="150000"/>
              </a:lnSpc>
              <a:defRPr sz="1200">
                <a:solidFill>
                  <a:srgbClr val="454545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Easy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install and disassemble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圆角矩形 63"/>
          <p:cNvSpPr/>
          <p:nvPr/>
        </p:nvSpPr>
        <p:spPr>
          <a:xfrm>
            <a:off x="1782107" y="1777607"/>
            <a:ext cx="1477961" cy="63917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Shape 411"/>
          <p:cNvSpPr/>
          <p:nvPr/>
        </p:nvSpPr>
        <p:spPr>
          <a:xfrm>
            <a:off x="1917703" y="1869940"/>
            <a:ext cx="104688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 anchorCtr="0">
            <a:spAutoFit/>
          </a:bodyPr>
          <a:lstStyle/>
          <a:p>
            <a:pPr algn="ctr" defTabSz="457200">
              <a:defRPr sz="1200">
                <a:solidFill>
                  <a:srgbClr val="454545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Extralight"/>
              </a:rPr>
              <a:t>85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Extralight"/>
              </a:rPr>
              <a:t>%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Extralight"/>
              </a:rPr>
              <a:t>Transparency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Extralight"/>
            </a:endParaRPr>
          </a:p>
        </p:txBody>
      </p:sp>
      <p:sp>
        <p:nvSpPr>
          <p:cNvPr id="67" name="Titel 3"/>
          <p:cNvSpPr txBox="1"/>
          <p:nvPr/>
        </p:nvSpPr>
        <p:spPr>
          <a:xfrm>
            <a:off x="1818000" y="318864"/>
            <a:ext cx="3439800" cy="95012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altLang="zh-CN" sz="2400" dirty="0">
                <a:solidFill>
                  <a:srgbClr val="E200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Product Description</a:t>
            </a:r>
            <a:endParaRPr lang="zh-CN" altLang="en-US" sz="2400" dirty="0" smtClean="0">
              <a:solidFill>
                <a:srgbClr val="E2001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68" name="组合 25"/>
          <p:cNvGrpSpPr/>
          <p:nvPr/>
        </p:nvGrpSpPr>
        <p:grpSpPr>
          <a:xfrm>
            <a:off x="514350" y="224"/>
            <a:ext cx="973138" cy="1268760"/>
            <a:chOff x="514350" y="0"/>
            <a:chExt cx="973138" cy="1268760"/>
          </a:xfrm>
        </p:grpSpPr>
        <p:sp>
          <p:nvSpPr>
            <p:cNvPr id="69" name="矩形 68"/>
            <p:cNvSpPr/>
            <p:nvPr/>
          </p:nvSpPr>
          <p:spPr>
            <a:xfrm>
              <a:off x="514350" y="0"/>
              <a:ext cx="973138" cy="1268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70" name="组合 16"/>
            <p:cNvGrpSpPr/>
            <p:nvPr/>
          </p:nvGrpSpPr>
          <p:grpSpPr>
            <a:xfrm>
              <a:off x="587383" y="130344"/>
              <a:ext cx="827072" cy="1008072"/>
              <a:chOff x="623392" y="116632"/>
              <a:chExt cx="827072" cy="1008072"/>
            </a:xfrm>
          </p:grpSpPr>
          <p:pic>
            <p:nvPicPr>
              <p:cNvPr id="71" name="Picture 3" descr="F:\公司文件\壹品logo-cn\壹品logo-cn\1品LOGO-白色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40884" y="116632"/>
                <a:ext cx="792088" cy="792756"/>
              </a:xfrm>
              <a:prstGeom prst="rect">
                <a:avLst/>
              </a:prstGeom>
              <a:noFill/>
            </p:spPr>
          </p:pic>
          <p:pic>
            <p:nvPicPr>
              <p:cNvPr id="72" name="Picture 4" descr="C:\Users\Administrator\Desktop\壹品视界VI视觉识别设计10.29的副本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23392" y="980728"/>
                <a:ext cx="827072" cy="143976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73" name="Picture 2" descr="C:\Users\Administrator\Desktop\新建文件夹\租赁屏正面2.png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4791591" y="1978220"/>
            <a:ext cx="3464348" cy="2528367"/>
          </a:xfrm>
          <a:prstGeom prst="rect">
            <a:avLst/>
          </a:prstGeom>
          <a:noFill/>
        </p:spPr>
      </p:pic>
      <p:grpSp>
        <p:nvGrpSpPr>
          <p:cNvPr id="25" name="组合 64"/>
          <p:cNvGrpSpPr/>
          <p:nvPr/>
        </p:nvGrpSpPr>
        <p:grpSpPr>
          <a:xfrm flipH="1">
            <a:off x="6668696" y="2927823"/>
            <a:ext cx="2401416" cy="454394"/>
            <a:chOff x="2783632" y="2340604"/>
            <a:chExt cx="2088232" cy="65634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2783632" y="2340604"/>
              <a:ext cx="1728192" cy="827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4511824" y="2348880"/>
              <a:ext cx="360040" cy="64807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圆角矩形 27"/>
          <p:cNvSpPr/>
          <p:nvPr/>
        </p:nvSpPr>
        <p:spPr>
          <a:xfrm>
            <a:off x="9028724" y="2588687"/>
            <a:ext cx="1423614" cy="64632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Shape 411"/>
          <p:cNvSpPr/>
          <p:nvPr/>
        </p:nvSpPr>
        <p:spPr>
          <a:xfrm>
            <a:off x="9079639" y="2579880"/>
            <a:ext cx="132178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 anchorCtr="0">
            <a:spAutoFit/>
          </a:bodyPr>
          <a:lstStyle/>
          <a:p>
            <a:pPr algn="ctr" defTabSz="457200">
              <a:lnSpc>
                <a:spcPct val="150000"/>
              </a:lnSpc>
              <a:defRPr sz="1200">
                <a:solidFill>
                  <a:srgbClr val="454545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Controlled by smart phone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1758959" y="2688411"/>
            <a:ext cx="1291817" cy="53779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Shape 411"/>
          <p:cNvSpPr/>
          <p:nvPr/>
        </p:nvSpPr>
        <p:spPr>
          <a:xfrm>
            <a:off x="1758959" y="2728621"/>
            <a:ext cx="1477961" cy="4292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 anchorCtr="0">
            <a:noAutofit/>
          </a:bodyPr>
          <a:lstStyle/>
          <a:p>
            <a:pPr algn="ctr" defTabSz="457200">
              <a:lnSpc>
                <a:spcPct val="150000"/>
              </a:lnSpc>
              <a:defRPr sz="1200">
                <a:solidFill>
                  <a:srgbClr val="454545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Extralight"/>
              </a:rPr>
              <a:t>Weight: only 16KG/m2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Extraligh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086667" y="2933265"/>
            <a:ext cx="16173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073926" y="3761150"/>
            <a:ext cx="16173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>
          <a:xfrm>
            <a:off x="4691310" y="1989629"/>
            <a:ext cx="451681" cy="2220185"/>
            <a:chOff x="4691311" y="2221362"/>
            <a:chExt cx="349696" cy="2220185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4703659" y="2221362"/>
              <a:ext cx="336955" cy="44866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4704052" y="3164998"/>
              <a:ext cx="336955" cy="44866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4691311" y="3992883"/>
              <a:ext cx="336955" cy="44866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圆角矩形 36"/>
          <p:cNvSpPr/>
          <p:nvPr/>
        </p:nvSpPr>
        <p:spPr>
          <a:xfrm>
            <a:off x="1758959" y="3427976"/>
            <a:ext cx="1327709" cy="61369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Shape 411"/>
          <p:cNvSpPr/>
          <p:nvPr/>
        </p:nvSpPr>
        <p:spPr>
          <a:xfrm>
            <a:off x="1917703" y="3427975"/>
            <a:ext cx="1046884" cy="6136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 anchorCtr="0">
            <a:spAutoFit/>
          </a:bodyPr>
          <a:lstStyle/>
          <a:p>
            <a:pPr algn="ctr" defTabSz="457200">
              <a:lnSpc>
                <a:spcPct val="150000"/>
              </a:lnSpc>
              <a:defRPr sz="1200">
                <a:solidFill>
                  <a:srgbClr val="454545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Extralight"/>
              </a:rPr>
              <a:t>Thickness: only 38mm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Extralight"/>
            </a:endParaRPr>
          </a:p>
        </p:txBody>
      </p:sp>
      <p:pic>
        <p:nvPicPr>
          <p:cNvPr id="40" name="图片 39" descr="图片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4165" y="2646"/>
            <a:ext cx="987470" cy="1280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514350" y="0"/>
            <a:ext cx="973138" cy="1268760"/>
            <a:chOff x="514350" y="0"/>
            <a:chExt cx="973138" cy="1268760"/>
          </a:xfrm>
        </p:grpSpPr>
        <p:sp>
          <p:nvSpPr>
            <p:cNvPr id="5" name="矩形 4"/>
            <p:cNvSpPr/>
            <p:nvPr/>
          </p:nvSpPr>
          <p:spPr>
            <a:xfrm>
              <a:off x="514350" y="0"/>
              <a:ext cx="973138" cy="1268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组合 16"/>
            <p:cNvGrpSpPr/>
            <p:nvPr/>
          </p:nvGrpSpPr>
          <p:grpSpPr>
            <a:xfrm>
              <a:off x="587383" y="130344"/>
              <a:ext cx="827072" cy="1008072"/>
              <a:chOff x="623392" y="116632"/>
              <a:chExt cx="827072" cy="1008072"/>
            </a:xfrm>
          </p:grpSpPr>
          <p:pic>
            <p:nvPicPr>
              <p:cNvPr id="7" name="Picture 3" descr="F:\公司文件\壹品logo-cn\壹品logo-cn\1品LOGO-白色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40884" y="116632"/>
                <a:ext cx="792088" cy="792756"/>
              </a:xfrm>
              <a:prstGeom prst="rect">
                <a:avLst/>
              </a:prstGeom>
              <a:noFill/>
            </p:spPr>
          </p:pic>
          <p:pic>
            <p:nvPicPr>
              <p:cNvPr id="8" name="Picture 4" descr="C:\Users\Administrator\Desktop\壹品视界VI视觉识别设计10.29的副本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23392" y="980728"/>
                <a:ext cx="827072" cy="14397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7" name="矩形 16"/>
          <p:cNvSpPr/>
          <p:nvPr/>
        </p:nvSpPr>
        <p:spPr>
          <a:xfrm>
            <a:off x="2783632" y="2204864"/>
            <a:ext cx="6192688" cy="316835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829696" y="1196994"/>
            <a:ext cx="1956544" cy="18934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040488" y="1412776"/>
            <a:ext cx="1534960" cy="1461867"/>
          </a:xfrm>
          <a:prstGeom prst="ellipse">
            <a:avLst/>
          </a:prstGeom>
          <a:solidFill>
            <a:srgbClr val="7078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0" name="Shape 537"/>
          <p:cNvSpPr/>
          <p:nvPr/>
        </p:nvSpPr>
        <p:spPr>
          <a:xfrm>
            <a:off x="2528342" y="3246892"/>
            <a:ext cx="6703268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5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CN" sz="4400" dirty="0">
                <a:solidFill>
                  <a:srgbClr val="E200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Technology Advantage</a:t>
            </a:r>
            <a:endParaRPr lang="en-US" altLang="zh-CN" sz="4400" dirty="0">
              <a:solidFill>
                <a:srgbClr val="E200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3287688" y="4221088"/>
            <a:ext cx="5040561" cy="0"/>
          </a:xfrm>
          <a:prstGeom prst="line">
            <a:avLst/>
          </a:prstGeom>
          <a:ln w="19050">
            <a:solidFill>
              <a:srgbClr val="E2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03912" y="167640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31504" y="1268760"/>
            <a:ext cx="2088232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图片2.pn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84165" y="2646"/>
            <a:ext cx="987470" cy="1280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514350" y="0"/>
            <a:ext cx="973138" cy="1268760"/>
            <a:chOff x="514350" y="0"/>
            <a:chExt cx="973138" cy="1268760"/>
          </a:xfrm>
        </p:grpSpPr>
        <p:sp>
          <p:nvSpPr>
            <p:cNvPr id="5" name="矩形 4"/>
            <p:cNvSpPr/>
            <p:nvPr/>
          </p:nvSpPr>
          <p:spPr>
            <a:xfrm>
              <a:off x="514350" y="0"/>
              <a:ext cx="973138" cy="1268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组合 16"/>
            <p:cNvGrpSpPr/>
            <p:nvPr/>
          </p:nvGrpSpPr>
          <p:grpSpPr>
            <a:xfrm>
              <a:off x="587383" y="130344"/>
              <a:ext cx="827072" cy="1008072"/>
              <a:chOff x="623392" y="116632"/>
              <a:chExt cx="827072" cy="1008072"/>
            </a:xfrm>
          </p:grpSpPr>
          <p:pic>
            <p:nvPicPr>
              <p:cNvPr id="7" name="Picture 3" descr="F:\公司文件\壹品logo-cn\壹品logo-cn\1品LOGO-白色.png"/>
              <p:cNvPicPr>
                <a:picLocks noChangeAspect="1" noChangeArrowheads="1"/>
              </p:cNvPicPr>
              <p:nvPr/>
            </p:nvPicPr>
            <p:blipFill>
              <a:blip r:embed="rId1" cstate="email"/>
              <a:srcRect/>
              <a:stretch>
                <a:fillRect/>
              </a:stretch>
            </p:blipFill>
            <p:spPr bwMode="auto">
              <a:xfrm>
                <a:off x="640884" y="116632"/>
                <a:ext cx="792088" cy="792756"/>
              </a:xfrm>
              <a:prstGeom prst="rect">
                <a:avLst/>
              </a:prstGeom>
              <a:noFill/>
            </p:spPr>
          </p:pic>
          <p:pic>
            <p:nvPicPr>
              <p:cNvPr id="8" name="Picture 4" descr="C:\Users\Administrator\Desktop\壹品视界VI视觉识别设计10.29的副本.pn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23392" y="980728"/>
                <a:ext cx="827072" cy="14397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0" name="Titel 3"/>
          <p:cNvSpPr txBox="1"/>
          <p:nvPr/>
        </p:nvSpPr>
        <p:spPr>
          <a:xfrm>
            <a:off x="1854477" y="780394"/>
            <a:ext cx="7299014" cy="48836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en-US" altLang="zh-CN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Side Emitting, the best solution for transparent LED rental screen</a:t>
            </a:r>
            <a:endParaRPr lang="zh-CN" altLang="en-US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14350" y="2070101"/>
            <a:ext cx="5040000" cy="37177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34348" y="2070101"/>
            <a:ext cx="5040000" cy="37177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Titel 3"/>
          <p:cNvSpPr txBox="1"/>
          <p:nvPr/>
        </p:nvSpPr>
        <p:spPr>
          <a:xfrm>
            <a:off x="5671078" y="3207095"/>
            <a:ext cx="770569" cy="11892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4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endParaRPr lang="zh-CN" altLang="en-US" sz="4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itel 3"/>
          <p:cNvSpPr txBox="1"/>
          <p:nvPr/>
        </p:nvSpPr>
        <p:spPr>
          <a:xfrm>
            <a:off x="938820" y="5788661"/>
            <a:ext cx="4191060" cy="48836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</a:pPr>
            <a:endParaRPr lang="zh-CN" altLang="en-US" sz="1050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itel 3"/>
          <p:cNvSpPr txBox="1"/>
          <p:nvPr/>
        </p:nvSpPr>
        <p:spPr>
          <a:xfrm>
            <a:off x="7058818" y="5788661"/>
            <a:ext cx="4191060" cy="48836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</a:pPr>
            <a:endParaRPr lang="zh-CN" altLang="en-US" sz="1050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7383" y="2240782"/>
            <a:ext cx="4916602" cy="3346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22347" y="2240782"/>
            <a:ext cx="4873451" cy="3326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514350" y="0"/>
            <a:ext cx="973138" cy="1268760"/>
            <a:chOff x="514350" y="0"/>
            <a:chExt cx="973138" cy="1268760"/>
          </a:xfrm>
        </p:grpSpPr>
        <p:sp>
          <p:nvSpPr>
            <p:cNvPr id="5" name="矩形 4"/>
            <p:cNvSpPr/>
            <p:nvPr/>
          </p:nvSpPr>
          <p:spPr>
            <a:xfrm>
              <a:off x="514350" y="0"/>
              <a:ext cx="973138" cy="1268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组合 16"/>
            <p:cNvGrpSpPr/>
            <p:nvPr/>
          </p:nvGrpSpPr>
          <p:grpSpPr>
            <a:xfrm>
              <a:off x="587383" y="130344"/>
              <a:ext cx="827072" cy="1008072"/>
              <a:chOff x="623392" y="116632"/>
              <a:chExt cx="827072" cy="1008072"/>
            </a:xfrm>
          </p:grpSpPr>
          <p:pic>
            <p:nvPicPr>
              <p:cNvPr id="7" name="Picture 3" descr="F:\公司文件\壹品logo-cn\壹品logo-cn\1品LOGO-白色.png"/>
              <p:cNvPicPr>
                <a:picLocks noChangeAspect="1" noChangeArrowheads="1"/>
              </p:cNvPicPr>
              <p:nvPr/>
            </p:nvPicPr>
            <p:blipFill>
              <a:blip r:embed="rId1" cstate="email"/>
              <a:srcRect/>
              <a:stretch>
                <a:fillRect/>
              </a:stretch>
            </p:blipFill>
            <p:spPr bwMode="auto">
              <a:xfrm>
                <a:off x="640884" y="116632"/>
                <a:ext cx="792088" cy="792756"/>
              </a:xfrm>
              <a:prstGeom prst="rect">
                <a:avLst/>
              </a:prstGeom>
              <a:noFill/>
            </p:spPr>
          </p:pic>
          <p:pic>
            <p:nvPicPr>
              <p:cNvPr id="8" name="Picture 4" descr="C:\Users\Administrator\Desktop\壹品视界VI视觉识别设计10.29的副本.pn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23392" y="980728"/>
                <a:ext cx="827072" cy="14397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0" name="Titel 3"/>
          <p:cNvSpPr txBox="1"/>
          <p:nvPr/>
        </p:nvSpPr>
        <p:spPr>
          <a:xfrm>
            <a:off x="1854477" y="780394"/>
            <a:ext cx="6879948" cy="48836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en-US" altLang="zh-CN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Side Emitting, only screen with over 85%</a:t>
            </a: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transparency is the real transparent</a:t>
            </a:r>
            <a:r>
              <a:rPr lang="zh-CN" alt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screen</a:t>
            </a:r>
            <a:endParaRPr lang="zh-CN" altLang="en-US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itel 3"/>
          <p:cNvSpPr txBox="1"/>
          <p:nvPr/>
        </p:nvSpPr>
        <p:spPr>
          <a:xfrm>
            <a:off x="5717733" y="3207095"/>
            <a:ext cx="770569" cy="11892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4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endParaRPr lang="zh-CN" altLang="en-US" sz="4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4350" y="2070101"/>
            <a:ext cx="5040000" cy="37177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34348" y="2070101"/>
            <a:ext cx="5040000" cy="37177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Titel 3"/>
          <p:cNvSpPr txBox="1"/>
          <p:nvPr/>
        </p:nvSpPr>
        <p:spPr>
          <a:xfrm>
            <a:off x="938820" y="5788661"/>
            <a:ext cx="4191060" cy="48836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</a:pPr>
            <a:endParaRPr lang="zh-CN" altLang="en-US" sz="105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itel 3"/>
          <p:cNvSpPr txBox="1"/>
          <p:nvPr/>
        </p:nvSpPr>
        <p:spPr>
          <a:xfrm>
            <a:off x="7058818" y="5788661"/>
            <a:ext cx="4191060" cy="48836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</a:pPr>
            <a:endParaRPr lang="zh-CN" altLang="en-US" sz="105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4874" y="2205160"/>
            <a:ext cx="4871477" cy="35297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22347" y="2169581"/>
            <a:ext cx="4863402" cy="3487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514350" y="0"/>
            <a:ext cx="973138" cy="1268760"/>
            <a:chOff x="514350" y="0"/>
            <a:chExt cx="973138" cy="1268760"/>
          </a:xfrm>
        </p:grpSpPr>
        <p:sp>
          <p:nvSpPr>
            <p:cNvPr id="5" name="矩形 4"/>
            <p:cNvSpPr/>
            <p:nvPr/>
          </p:nvSpPr>
          <p:spPr>
            <a:xfrm>
              <a:off x="514350" y="0"/>
              <a:ext cx="973138" cy="1268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组合 16"/>
            <p:cNvGrpSpPr/>
            <p:nvPr/>
          </p:nvGrpSpPr>
          <p:grpSpPr>
            <a:xfrm>
              <a:off x="587383" y="130344"/>
              <a:ext cx="827072" cy="1008072"/>
              <a:chOff x="623392" y="116632"/>
              <a:chExt cx="827072" cy="1008072"/>
            </a:xfrm>
          </p:grpSpPr>
          <p:pic>
            <p:nvPicPr>
              <p:cNvPr id="7" name="Picture 3" descr="F:\公司文件\壹品logo-cn\壹品logo-cn\1品LOGO-白色.png"/>
              <p:cNvPicPr>
                <a:picLocks noChangeAspect="1" noChangeArrowheads="1"/>
              </p:cNvPicPr>
              <p:nvPr/>
            </p:nvPicPr>
            <p:blipFill>
              <a:blip r:embed="rId1" cstate="email"/>
              <a:srcRect/>
              <a:stretch>
                <a:fillRect/>
              </a:stretch>
            </p:blipFill>
            <p:spPr bwMode="auto">
              <a:xfrm>
                <a:off x="640884" y="116632"/>
                <a:ext cx="792088" cy="792756"/>
              </a:xfrm>
              <a:prstGeom prst="rect">
                <a:avLst/>
              </a:prstGeom>
              <a:noFill/>
            </p:spPr>
          </p:pic>
          <p:pic>
            <p:nvPicPr>
              <p:cNvPr id="8" name="Picture 4" descr="C:\Users\Administrator\Desktop\壹品视界VI视觉识别设计10.29的副本.pn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23392" y="980728"/>
                <a:ext cx="827072" cy="14397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4" name="矩形 13"/>
          <p:cNvSpPr/>
          <p:nvPr/>
        </p:nvSpPr>
        <p:spPr>
          <a:xfrm>
            <a:off x="514350" y="2070101"/>
            <a:ext cx="5040000" cy="37177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34348" y="2070101"/>
            <a:ext cx="5040000" cy="37177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Titel 3"/>
          <p:cNvSpPr txBox="1"/>
          <p:nvPr/>
        </p:nvSpPr>
        <p:spPr>
          <a:xfrm>
            <a:off x="1854476" y="780394"/>
            <a:ext cx="7390008" cy="48836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en-US" altLang="zh-CN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Side Emitting, viewing angle 160°, all the audience can be covered</a:t>
            </a:r>
            <a:endParaRPr lang="zh-CN" altLang="en-US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itel 3"/>
          <p:cNvSpPr txBox="1"/>
          <p:nvPr/>
        </p:nvSpPr>
        <p:spPr>
          <a:xfrm>
            <a:off x="938820" y="5788661"/>
            <a:ext cx="4191060" cy="48836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YIPLED</a:t>
            </a:r>
            <a:r>
              <a:rPr lang="en-US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Side Emitting Solution</a:t>
            </a:r>
            <a:endParaRPr lang="zh-CN" altLang="en-US" sz="105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itel 3"/>
          <p:cNvSpPr txBox="1"/>
          <p:nvPr/>
        </p:nvSpPr>
        <p:spPr>
          <a:xfrm>
            <a:off x="7058818" y="5788661"/>
            <a:ext cx="4191060" cy="48836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Other</a:t>
            </a:r>
            <a:r>
              <a: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Front Emitting Solution</a:t>
            </a:r>
            <a:endParaRPr lang="zh-CN" altLang="en-US" sz="105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itel 3"/>
          <p:cNvSpPr txBox="1"/>
          <p:nvPr/>
        </p:nvSpPr>
        <p:spPr>
          <a:xfrm>
            <a:off x="5717733" y="3207095"/>
            <a:ext cx="770569" cy="11892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4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endParaRPr lang="zh-CN" altLang="en-US" sz="4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802538" y="2286000"/>
            <a:ext cx="4084268" cy="3302000"/>
          </a:xfrm>
          <a:prstGeom prst="rect">
            <a:avLst/>
          </a:prstGeom>
          <a:noFill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7258392" y="2396180"/>
            <a:ext cx="3791912" cy="3065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514350" y="0"/>
            <a:ext cx="973138" cy="1268760"/>
            <a:chOff x="514350" y="0"/>
            <a:chExt cx="973138" cy="1268760"/>
          </a:xfrm>
        </p:grpSpPr>
        <p:sp>
          <p:nvSpPr>
            <p:cNvPr id="5" name="矩形 4"/>
            <p:cNvSpPr/>
            <p:nvPr/>
          </p:nvSpPr>
          <p:spPr>
            <a:xfrm>
              <a:off x="514350" y="0"/>
              <a:ext cx="973138" cy="1268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组合 16"/>
            <p:cNvGrpSpPr/>
            <p:nvPr/>
          </p:nvGrpSpPr>
          <p:grpSpPr>
            <a:xfrm>
              <a:off x="587383" y="130344"/>
              <a:ext cx="827072" cy="1008072"/>
              <a:chOff x="623392" y="116632"/>
              <a:chExt cx="827072" cy="1008072"/>
            </a:xfrm>
          </p:grpSpPr>
          <p:pic>
            <p:nvPicPr>
              <p:cNvPr id="7" name="Picture 3" descr="F:\公司文件\壹品logo-cn\壹品logo-cn\1品LOGO-白色.png"/>
              <p:cNvPicPr>
                <a:picLocks noChangeAspect="1" noChangeArrowheads="1"/>
              </p:cNvPicPr>
              <p:nvPr/>
            </p:nvPicPr>
            <p:blipFill>
              <a:blip r:embed="rId1" cstate="email"/>
              <a:srcRect/>
              <a:stretch>
                <a:fillRect/>
              </a:stretch>
            </p:blipFill>
            <p:spPr bwMode="auto">
              <a:xfrm>
                <a:off x="640884" y="116632"/>
                <a:ext cx="792088" cy="792756"/>
              </a:xfrm>
              <a:prstGeom prst="rect">
                <a:avLst/>
              </a:prstGeom>
              <a:noFill/>
            </p:spPr>
          </p:pic>
          <p:pic>
            <p:nvPicPr>
              <p:cNvPr id="8" name="Picture 4" descr="C:\Users\Administrator\Desktop\壹品视界VI视觉识别设计10.29的副本.pn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23392" y="980728"/>
                <a:ext cx="827072" cy="14397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0" name="Titel 3"/>
          <p:cNvSpPr txBox="1"/>
          <p:nvPr/>
        </p:nvSpPr>
        <p:spPr>
          <a:xfrm>
            <a:off x="1854477" y="780394"/>
            <a:ext cx="6879948" cy="48836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en-US" altLang="zh-CN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Side Emitting, born for rental, no lamp damages even after frequent installation and uninstallation</a:t>
            </a:r>
            <a:endParaRPr lang="zh-CN" altLang="en-US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155948" y="2182298"/>
            <a:ext cx="4255464" cy="3440405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638508" y="2070101"/>
            <a:ext cx="4533019" cy="3664800"/>
          </a:xfrm>
          <a:prstGeom prst="rect">
            <a:avLst/>
          </a:prstGeom>
          <a:noFill/>
        </p:spPr>
      </p:pic>
      <p:sp>
        <p:nvSpPr>
          <p:cNvPr id="14" name="矩形 13"/>
          <p:cNvSpPr/>
          <p:nvPr/>
        </p:nvSpPr>
        <p:spPr>
          <a:xfrm>
            <a:off x="514350" y="2070101"/>
            <a:ext cx="5040000" cy="37177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34348" y="2070101"/>
            <a:ext cx="5040000" cy="37177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Titel 3"/>
          <p:cNvSpPr txBox="1"/>
          <p:nvPr/>
        </p:nvSpPr>
        <p:spPr>
          <a:xfrm>
            <a:off x="938820" y="5788661"/>
            <a:ext cx="4191060" cy="48836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YIPLED Side Emitting </a:t>
            </a:r>
            <a:r>
              <a:rPr lang="en-US" altLang="zh-CN" sz="10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Solution</a:t>
            </a:r>
            <a:endParaRPr lang="zh-CN" altLang="en-US" sz="105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itel 3"/>
          <p:cNvSpPr txBox="1"/>
          <p:nvPr/>
        </p:nvSpPr>
        <p:spPr>
          <a:xfrm>
            <a:off x="7058818" y="5788661"/>
            <a:ext cx="4191060" cy="48836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Other</a:t>
            </a:r>
            <a:r>
              <a: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Front Emitting </a:t>
            </a:r>
            <a:r>
              <a:rPr lang="en-US" altLang="zh-CN" sz="10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Solution </a:t>
            </a:r>
            <a:endParaRPr lang="zh-CN" altLang="en-US" sz="105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itel 3"/>
          <p:cNvSpPr txBox="1"/>
          <p:nvPr/>
        </p:nvSpPr>
        <p:spPr>
          <a:xfrm>
            <a:off x="5717733" y="3207095"/>
            <a:ext cx="770569" cy="11892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4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endParaRPr lang="zh-CN" altLang="en-US" sz="4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514350" y="0"/>
            <a:ext cx="973138" cy="1268760"/>
            <a:chOff x="514350" y="0"/>
            <a:chExt cx="973138" cy="1268760"/>
          </a:xfrm>
        </p:grpSpPr>
        <p:sp>
          <p:nvSpPr>
            <p:cNvPr id="5" name="矩形 4"/>
            <p:cNvSpPr/>
            <p:nvPr/>
          </p:nvSpPr>
          <p:spPr>
            <a:xfrm>
              <a:off x="514350" y="0"/>
              <a:ext cx="973138" cy="1268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组合 16"/>
            <p:cNvGrpSpPr/>
            <p:nvPr/>
          </p:nvGrpSpPr>
          <p:grpSpPr>
            <a:xfrm>
              <a:off x="587383" y="130344"/>
              <a:ext cx="827072" cy="1008072"/>
              <a:chOff x="623392" y="116632"/>
              <a:chExt cx="827072" cy="1008072"/>
            </a:xfrm>
          </p:grpSpPr>
          <p:pic>
            <p:nvPicPr>
              <p:cNvPr id="7" name="Picture 3" descr="F:\公司文件\壹品logo-cn\壹品logo-cn\1品LOGO-白色.png"/>
              <p:cNvPicPr>
                <a:picLocks noChangeAspect="1" noChangeArrowheads="1"/>
              </p:cNvPicPr>
              <p:nvPr/>
            </p:nvPicPr>
            <p:blipFill>
              <a:blip r:embed="rId1" cstate="email"/>
              <a:srcRect/>
              <a:stretch>
                <a:fillRect/>
              </a:stretch>
            </p:blipFill>
            <p:spPr bwMode="auto">
              <a:xfrm>
                <a:off x="640884" y="116632"/>
                <a:ext cx="792088" cy="792756"/>
              </a:xfrm>
              <a:prstGeom prst="rect">
                <a:avLst/>
              </a:prstGeom>
              <a:noFill/>
            </p:spPr>
          </p:pic>
          <p:pic>
            <p:nvPicPr>
              <p:cNvPr id="8" name="Picture 4" descr="C:\Users\Administrator\Desktop\壹品视界VI视觉识别设计10.29的副本.pn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23392" y="980728"/>
                <a:ext cx="827072" cy="14397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0" name="Titel 3"/>
          <p:cNvSpPr txBox="1"/>
          <p:nvPr/>
        </p:nvSpPr>
        <p:spPr>
          <a:xfrm>
            <a:off x="1854477" y="780394"/>
            <a:ext cx="6879948" cy="48836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en-US" altLang="zh-CN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Die 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casting aluminum </a:t>
            </a:r>
            <a:r>
              <a:rPr lang="en-US" altLang="zh-CN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structure will not be deformed even after frequent installation and uninstallation </a:t>
            </a:r>
            <a:endParaRPr lang="zh-CN" altLang="en-US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4350" y="2070101"/>
            <a:ext cx="5040000" cy="37177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34348" y="2070101"/>
            <a:ext cx="5040000" cy="37177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Titel 3"/>
          <p:cNvSpPr txBox="1"/>
          <p:nvPr/>
        </p:nvSpPr>
        <p:spPr>
          <a:xfrm>
            <a:off x="938820" y="5788661"/>
            <a:ext cx="4191060" cy="48836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YIPLED Die </a:t>
            </a:r>
            <a:r>
              <a:rPr lang="en-US" altLang="zh-CN" sz="10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Casting Aluminum Structure </a:t>
            </a:r>
            <a:r>
              <a:rPr lang="en-US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Solution</a:t>
            </a:r>
            <a:endParaRPr lang="zh-CN" altLang="en-US" sz="105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itel 3"/>
          <p:cNvSpPr txBox="1"/>
          <p:nvPr/>
        </p:nvSpPr>
        <p:spPr>
          <a:xfrm>
            <a:off x="7164688" y="5787898"/>
            <a:ext cx="4191060" cy="48836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Other</a:t>
            </a:r>
            <a:r>
              <a: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Structure Solution</a:t>
            </a:r>
            <a:endParaRPr lang="zh-CN" altLang="en-US" sz="1050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2" descr="C:\Users\Administrator\Desktop\03-0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52948" y="2396180"/>
            <a:ext cx="4402800" cy="3065638"/>
          </a:xfrm>
          <a:prstGeom prst="rect">
            <a:avLst/>
          </a:prstGeom>
          <a:noFill/>
        </p:spPr>
      </p:pic>
      <p:pic>
        <p:nvPicPr>
          <p:cNvPr id="21" name="Picture 3" descr="C:\Users\Administrator\Desktop\03-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2950" y="2396180"/>
            <a:ext cx="4402800" cy="3065638"/>
          </a:xfrm>
          <a:prstGeom prst="rect">
            <a:avLst/>
          </a:prstGeom>
          <a:noFill/>
        </p:spPr>
      </p:pic>
      <p:sp>
        <p:nvSpPr>
          <p:cNvPr id="22" name="Titel 3"/>
          <p:cNvSpPr txBox="1"/>
          <p:nvPr/>
        </p:nvSpPr>
        <p:spPr>
          <a:xfrm>
            <a:off x="5717733" y="3207095"/>
            <a:ext cx="770569" cy="11892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4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endParaRPr lang="zh-CN" altLang="en-US" sz="4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514350" y="0"/>
            <a:ext cx="973138" cy="1268760"/>
            <a:chOff x="514350" y="0"/>
            <a:chExt cx="973138" cy="1268760"/>
          </a:xfrm>
        </p:grpSpPr>
        <p:sp>
          <p:nvSpPr>
            <p:cNvPr id="5" name="矩形 4"/>
            <p:cNvSpPr/>
            <p:nvPr/>
          </p:nvSpPr>
          <p:spPr>
            <a:xfrm>
              <a:off x="514350" y="0"/>
              <a:ext cx="973138" cy="1268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组合 16"/>
            <p:cNvGrpSpPr/>
            <p:nvPr/>
          </p:nvGrpSpPr>
          <p:grpSpPr>
            <a:xfrm>
              <a:off x="587383" y="130344"/>
              <a:ext cx="827072" cy="1008072"/>
              <a:chOff x="623392" y="116632"/>
              <a:chExt cx="827072" cy="1008072"/>
            </a:xfrm>
          </p:grpSpPr>
          <p:pic>
            <p:nvPicPr>
              <p:cNvPr id="7" name="Picture 3" descr="F:\公司文件\壹品logo-cn\壹品logo-cn\1品LOGO-白色.png"/>
              <p:cNvPicPr>
                <a:picLocks noChangeAspect="1" noChangeArrowheads="1"/>
              </p:cNvPicPr>
              <p:nvPr/>
            </p:nvPicPr>
            <p:blipFill>
              <a:blip r:embed="rId1" cstate="email"/>
              <a:srcRect/>
              <a:stretch>
                <a:fillRect/>
              </a:stretch>
            </p:blipFill>
            <p:spPr bwMode="auto">
              <a:xfrm>
                <a:off x="640884" y="116632"/>
                <a:ext cx="792088" cy="792756"/>
              </a:xfrm>
              <a:prstGeom prst="rect">
                <a:avLst/>
              </a:prstGeom>
              <a:noFill/>
            </p:spPr>
          </p:pic>
          <p:pic>
            <p:nvPicPr>
              <p:cNvPr id="8" name="Picture 4" descr="C:\Users\Administrator\Desktop\壹品视界VI视觉识别设计10.29的副本.pn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23392" y="980728"/>
                <a:ext cx="827072" cy="14397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0" name="Titel 3"/>
          <p:cNvSpPr txBox="1"/>
          <p:nvPr/>
        </p:nvSpPr>
        <p:spPr>
          <a:xfrm>
            <a:off x="1854477" y="780394"/>
            <a:ext cx="8987694" cy="48836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en-US" altLang="zh-CN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Integration of control system and power supply into one module, easy and fast installation, uninstallation and maintenance</a:t>
            </a:r>
            <a:endParaRPr lang="zh-CN" altLang="en-US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5" name="Picture 3" descr="C:\Users\Administrator\Desktop\01-0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62900" y="2714001"/>
            <a:ext cx="2006600" cy="2858096"/>
          </a:xfrm>
          <a:prstGeom prst="rect">
            <a:avLst/>
          </a:prstGeom>
          <a:noFill/>
        </p:spPr>
      </p:pic>
      <p:pic>
        <p:nvPicPr>
          <p:cNvPr id="3076" name="Picture 4" descr="C:\Users\Administrator\Desktop\05-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55948" y="2070101"/>
            <a:ext cx="4255464" cy="3664800"/>
          </a:xfrm>
          <a:prstGeom prst="rect">
            <a:avLst/>
          </a:prstGeom>
          <a:noFill/>
        </p:spPr>
      </p:pic>
      <p:sp>
        <p:nvSpPr>
          <p:cNvPr id="14" name="矩形 13"/>
          <p:cNvSpPr/>
          <p:nvPr/>
        </p:nvSpPr>
        <p:spPr>
          <a:xfrm>
            <a:off x="514350" y="2070101"/>
            <a:ext cx="5040000" cy="37177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34348" y="2070101"/>
            <a:ext cx="5040000" cy="37177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Titel 3"/>
          <p:cNvSpPr txBox="1"/>
          <p:nvPr/>
        </p:nvSpPr>
        <p:spPr>
          <a:xfrm>
            <a:off x="938820" y="5788661"/>
            <a:ext cx="4191060" cy="48836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YIPLED Side Emitting </a:t>
            </a:r>
            <a:r>
              <a:rPr lang="en-US" altLang="zh-CN" sz="10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Solution</a:t>
            </a:r>
            <a:endParaRPr lang="zh-CN" altLang="en-US" sz="105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itel 3"/>
          <p:cNvSpPr txBox="1"/>
          <p:nvPr/>
        </p:nvSpPr>
        <p:spPr>
          <a:xfrm>
            <a:off x="7058818" y="5788661"/>
            <a:ext cx="4191060" cy="48836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Other</a:t>
            </a:r>
            <a:r>
              <a: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Front Emitting Solution</a:t>
            </a:r>
            <a:endParaRPr lang="zh-CN" altLang="en-US" sz="105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itel 3"/>
          <p:cNvSpPr txBox="1"/>
          <p:nvPr/>
        </p:nvSpPr>
        <p:spPr>
          <a:xfrm>
            <a:off x="5717733" y="3207095"/>
            <a:ext cx="770569" cy="11892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4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endParaRPr lang="zh-CN" altLang="en-US" sz="4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4875" y="2102248"/>
            <a:ext cx="4889302" cy="3632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514350" y="0"/>
            <a:ext cx="973138" cy="1268760"/>
            <a:chOff x="514350" y="0"/>
            <a:chExt cx="973138" cy="1268760"/>
          </a:xfrm>
        </p:grpSpPr>
        <p:sp>
          <p:nvSpPr>
            <p:cNvPr id="5" name="矩形 4"/>
            <p:cNvSpPr/>
            <p:nvPr/>
          </p:nvSpPr>
          <p:spPr>
            <a:xfrm>
              <a:off x="514350" y="0"/>
              <a:ext cx="973138" cy="1268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组合 16"/>
            <p:cNvGrpSpPr/>
            <p:nvPr/>
          </p:nvGrpSpPr>
          <p:grpSpPr>
            <a:xfrm>
              <a:off x="587383" y="130344"/>
              <a:ext cx="827072" cy="1008072"/>
              <a:chOff x="623392" y="116632"/>
              <a:chExt cx="827072" cy="1008072"/>
            </a:xfrm>
          </p:grpSpPr>
          <p:pic>
            <p:nvPicPr>
              <p:cNvPr id="7" name="Picture 3" descr="F:\公司文件\壹品logo-cn\壹品logo-cn\1品LOGO-白色.png"/>
              <p:cNvPicPr>
                <a:picLocks noChangeAspect="1" noChangeArrowheads="1"/>
              </p:cNvPicPr>
              <p:nvPr/>
            </p:nvPicPr>
            <p:blipFill>
              <a:blip r:embed="rId1" cstate="email"/>
              <a:srcRect/>
              <a:stretch>
                <a:fillRect/>
              </a:stretch>
            </p:blipFill>
            <p:spPr bwMode="auto">
              <a:xfrm>
                <a:off x="640884" y="116632"/>
                <a:ext cx="792088" cy="792756"/>
              </a:xfrm>
              <a:prstGeom prst="rect">
                <a:avLst/>
              </a:prstGeom>
              <a:noFill/>
            </p:spPr>
          </p:pic>
          <p:pic>
            <p:nvPicPr>
              <p:cNvPr id="8" name="Picture 4" descr="C:\Users\Administrator\Desktop\壹品视界VI视觉识别设计10.29的副本.pn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23392" y="980728"/>
                <a:ext cx="827072" cy="14397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9" name="Titel 3"/>
          <p:cNvSpPr txBox="1"/>
          <p:nvPr/>
        </p:nvSpPr>
        <p:spPr>
          <a:xfrm>
            <a:off x="1826894" y="317500"/>
            <a:ext cx="6783705" cy="95123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en-US" altLang="zh-CN" sz="2400" dirty="0">
                <a:solidFill>
                  <a:srgbClr val="E200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On-site </a:t>
            </a:r>
            <a:r>
              <a:rPr lang="en-US" altLang="zh-CN" sz="2400" dirty="0" smtClean="0">
                <a:solidFill>
                  <a:srgbClr val="E200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Operation Experience </a:t>
            </a:r>
            <a:r>
              <a:rPr lang="en-US" altLang="zh-CN" sz="2400" dirty="0">
                <a:solidFill>
                  <a:srgbClr val="E200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Report </a:t>
            </a:r>
            <a:endParaRPr lang="zh-CN" altLang="en-US" sz="2400" dirty="0" smtClean="0">
              <a:solidFill>
                <a:srgbClr val="E200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91895" y="1322070"/>
            <a:ext cx="91960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1.Side </a:t>
            </a:r>
            <a:r>
              <a:rPr lang="en-US" altLang="zh-CN" dirty="0" smtClean="0">
                <a:solidFill>
                  <a:prstClr val="black"/>
                </a:solidFill>
              </a:rPr>
              <a:t>emitting, look </a:t>
            </a:r>
            <a:r>
              <a:rPr lang="en-US" altLang="zh-CN" dirty="0">
                <a:solidFill>
                  <a:prstClr val="black"/>
                </a:solidFill>
              </a:rPr>
              <a:t>up viewing angle is better without blocking by lamp strip.</a:t>
            </a:r>
            <a:endParaRPr lang="en-US" altLang="zh-CN" dirty="0">
              <a:solidFill>
                <a:prstClr val="black"/>
              </a:solidFill>
            </a:endParaRPr>
          </a:p>
          <a:p>
            <a:endParaRPr lang="en-US" altLang="zh-CN" dirty="0">
              <a:solidFill>
                <a:prstClr val="black"/>
              </a:solidFill>
            </a:endParaRPr>
          </a:p>
          <a:p>
            <a:r>
              <a:rPr lang="en-US" altLang="zh-CN" dirty="0">
                <a:solidFill>
                  <a:prstClr val="black"/>
                </a:solidFill>
              </a:rPr>
              <a:t>2.Light can penetrate without affecting stage lighting effect.</a:t>
            </a:r>
            <a:endParaRPr lang="en-US" altLang="zh-CN" dirty="0">
              <a:solidFill>
                <a:prstClr val="black"/>
              </a:solidFill>
            </a:endParaRPr>
          </a:p>
          <a:p>
            <a:endParaRPr lang="en-US" altLang="zh-CN" dirty="0">
              <a:solidFill>
                <a:prstClr val="black"/>
              </a:solidFill>
            </a:endParaRPr>
          </a:p>
          <a:p>
            <a:r>
              <a:rPr lang="en-US" altLang="zh-CN" dirty="0">
                <a:solidFill>
                  <a:prstClr val="black"/>
                </a:solidFill>
              </a:rPr>
              <a:t>3.8 pin cable – no screen flash affected by audio vibration.</a:t>
            </a:r>
            <a:endParaRPr lang="en-US" altLang="zh-CN" dirty="0">
              <a:solidFill>
                <a:prstClr val="black"/>
              </a:solidFill>
            </a:endParaRPr>
          </a:p>
          <a:p>
            <a:endParaRPr lang="en-US" altLang="zh-CN" dirty="0">
              <a:solidFill>
                <a:prstClr val="black"/>
              </a:solidFill>
            </a:endParaRPr>
          </a:p>
          <a:p>
            <a:r>
              <a:rPr lang="en-US" altLang="zh-CN" dirty="0">
                <a:solidFill>
                  <a:prstClr val="black"/>
                </a:solidFill>
              </a:rPr>
              <a:t>4.SMD on surface of the bar – avoid the led lamps being </a:t>
            </a:r>
            <a:r>
              <a:rPr lang="en-US" altLang="zh-CN">
                <a:solidFill>
                  <a:prstClr val="black"/>
                </a:solidFill>
              </a:rPr>
              <a:t>knocked </a:t>
            </a:r>
            <a:r>
              <a:rPr lang="en-US" altLang="zh-CN" smtClean="0">
                <a:solidFill>
                  <a:prstClr val="black"/>
                </a:solidFill>
              </a:rPr>
              <a:t>off</a:t>
            </a:r>
            <a:endParaRPr lang="en-US" altLang="zh-CN" dirty="0">
              <a:solidFill>
                <a:prstClr val="black"/>
              </a:solidFill>
            </a:endParaRPr>
          </a:p>
          <a:p>
            <a:endParaRPr lang="en-US" altLang="zh-CN" dirty="0">
              <a:solidFill>
                <a:prstClr val="black"/>
              </a:solidFill>
            </a:endParaRPr>
          </a:p>
          <a:p>
            <a:r>
              <a:rPr lang="en-US" altLang="zh-CN" dirty="0">
                <a:solidFill>
                  <a:prstClr val="black"/>
                </a:solidFill>
              </a:rPr>
              <a:t>5.Different batches, not too much visual difference, can be put around the main screen.</a:t>
            </a:r>
            <a:endParaRPr lang="en-US" altLang="zh-CN" dirty="0">
              <a:solidFill>
                <a:prstClr val="black"/>
              </a:solidFill>
            </a:endParaRPr>
          </a:p>
          <a:p>
            <a:endParaRPr lang="en-US" altLang="zh-CN" dirty="0">
              <a:solidFill>
                <a:prstClr val="black"/>
              </a:solidFill>
            </a:endParaRPr>
          </a:p>
          <a:p>
            <a:r>
              <a:rPr lang="en-US" altLang="zh-CN" dirty="0">
                <a:solidFill>
                  <a:prstClr val="black"/>
                </a:solidFill>
              </a:rPr>
              <a:t>6.Main controller has good compatibility, on-site system is stable</a:t>
            </a:r>
            <a:endParaRPr lang="en-US" altLang="zh-CN" dirty="0">
              <a:solidFill>
                <a:prstClr val="black"/>
              </a:solidFill>
            </a:endParaRPr>
          </a:p>
          <a:p>
            <a:r>
              <a:rPr lang="zh-CN" altLang="en-US" dirty="0">
                <a:solidFill>
                  <a:prstClr val="black"/>
                </a:solidFill>
              </a:rPr>
              <a:t>（</a:t>
            </a:r>
            <a:r>
              <a:rPr lang="en-US" altLang="zh-CN" sz="1600" dirty="0">
                <a:solidFill>
                  <a:prstClr val="black"/>
                </a:solidFill>
              </a:rPr>
              <a:t>CCTV-1 "Artificial Intelligence is Smarter than Human" </a:t>
            </a:r>
            <a:r>
              <a:rPr lang="en-US" altLang="zh-CN" sz="1600" dirty="0" smtClean="0">
                <a:solidFill>
                  <a:prstClr val="black"/>
                </a:solidFill>
              </a:rPr>
              <a:t>, International </a:t>
            </a:r>
            <a:r>
              <a:rPr lang="en-US" altLang="zh-CN" sz="1600" dirty="0">
                <a:solidFill>
                  <a:prstClr val="black"/>
                </a:solidFill>
              </a:rPr>
              <a:t>Film Festival, Faye’s Wong’s Concert, Zhang Hui Mei ‘s Concert, 2017 BTV Spring Festival Gala Evening, International Auto Show </a:t>
            </a:r>
            <a:r>
              <a:rPr lang="en-US" altLang="zh-CN" sz="1600" dirty="0" err="1">
                <a:solidFill>
                  <a:prstClr val="black"/>
                </a:solidFill>
              </a:rPr>
              <a:t>etc</a:t>
            </a:r>
            <a:r>
              <a:rPr lang="zh-CN" altLang="en-US" dirty="0">
                <a:solidFill>
                  <a:prstClr val="black"/>
                </a:solidFill>
              </a:rPr>
              <a:t>）</a:t>
            </a:r>
            <a:endParaRPr lang="zh-CN" altLang="en-US" dirty="0">
              <a:solidFill>
                <a:prstClr val="black"/>
              </a:solidFill>
            </a:endParaRPr>
          </a:p>
          <a:p>
            <a:endParaRPr lang="zh-CN" altLang="en-US" dirty="0">
              <a:solidFill>
                <a:prstClr val="black"/>
              </a:solidFill>
            </a:endParaRPr>
          </a:p>
          <a:p>
            <a:r>
              <a:rPr lang="en-US" altLang="zh-CN" dirty="0">
                <a:solidFill>
                  <a:prstClr val="black"/>
                </a:solidFill>
              </a:rPr>
              <a:t>7. The power supple (including FPC) + receiving card can be dissembled as a whole, if any problem, quick maintenance is </a:t>
            </a:r>
            <a:r>
              <a:rPr lang="en-US" altLang="zh-CN" dirty="0" smtClean="0">
                <a:solidFill>
                  <a:prstClr val="black"/>
                </a:solidFill>
              </a:rPr>
              <a:t>possible.</a:t>
            </a:r>
            <a:endParaRPr lang="en-US" altLang="zh-CN" dirty="0">
              <a:solidFill>
                <a:prstClr val="black"/>
              </a:solidFill>
            </a:endParaRPr>
          </a:p>
          <a:p>
            <a:endParaRPr lang="en-US" altLang="zh-CN" dirty="0">
              <a:solidFill>
                <a:prstClr val="black"/>
              </a:solidFill>
            </a:endParaRPr>
          </a:p>
          <a:p>
            <a:r>
              <a:rPr lang="en-US" altLang="zh-CN" dirty="0">
                <a:solidFill>
                  <a:prstClr val="black"/>
                </a:solidFill>
              </a:rPr>
              <a:t>8.Wide viewing angle, small brightness consumption within 160º angle. </a:t>
            </a:r>
            <a:endParaRPr lang="en-US" alt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514350" y="0"/>
            <a:ext cx="973138" cy="1268760"/>
            <a:chOff x="514350" y="0"/>
            <a:chExt cx="973138" cy="1268760"/>
          </a:xfrm>
        </p:grpSpPr>
        <p:sp>
          <p:nvSpPr>
            <p:cNvPr id="5" name="矩形 4"/>
            <p:cNvSpPr/>
            <p:nvPr/>
          </p:nvSpPr>
          <p:spPr>
            <a:xfrm>
              <a:off x="514350" y="0"/>
              <a:ext cx="973138" cy="1268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组合 16"/>
            <p:cNvGrpSpPr/>
            <p:nvPr/>
          </p:nvGrpSpPr>
          <p:grpSpPr>
            <a:xfrm>
              <a:off x="587383" y="130344"/>
              <a:ext cx="827072" cy="1008072"/>
              <a:chOff x="623392" y="116632"/>
              <a:chExt cx="827072" cy="1008072"/>
            </a:xfrm>
          </p:grpSpPr>
          <p:pic>
            <p:nvPicPr>
              <p:cNvPr id="7" name="Picture 3" descr="F:\公司文件\壹品logo-cn\壹品logo-cn\1品LOGO-白色.png"/>
              <p:cNvPicPr>
                <a:picLocks noChangeAspect="1" noChangeArrowheads="1"/>
              </p:cNvPicPr>
              <p:nvPr/>
            </p:nvPicPr>
            <p:blipFill>
              <a:blip r:embed="rId1" cstate="email"/>
              <a:srcRect/>
              <a:stretch>
                <a:fillRect/>
              </a:stretch>
            </p:blipFill>
            <p:spPr bwMode="auto">
              <a:xfrm>
                <a:off x="640884" y="116632"/>
                <a:ext cx="792088" cy="792756"/>
              </a:xfrm>
              <a:prstGeom prst="rect">
                <a:avLst/>
              </a:prstGeom>
              <a:noFill/>
            </p:spPr>
          </p:pic>
          <p:pic>
            <p:nvPicPr>
              <p:cNvPr id="8" name="Picture 4" descr="C:\Users\Administrator\Desktop\壹品视界VI视觉识别设计10.29的副本.pn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23392" y="980728"/>
                <a:ext cx="827072" cy="14397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9" name="Titel 3"/>
          <p:cNvSpPr txBox="1"/>
          <p:nvPr/>
        </p:nvSpPr>
        <p:spPr>
          <a:xfrm>
            <a:off x="1817999" y="317500"/>
            <a:ext cx="3296611" cy="95126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en-US" altLang="zh-CN" sz="2400" dirty="0" smtClean="0">
                <a:solidFill>
                  <a:srgbClr val="E200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Customer Service</a:t>
            </a:r>
            <a:endParaRPr lang="zh-CN" altLang="en-US" sz="2400" dirty="0" smtClean="0">
              <a:solidFill>
                <a:srgbClr val="E200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Administrator\Desktop\未标题-2-01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4178301" y="2608050"/>
            <a:ext cx="1282700" cy="17281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43100" y="3220134"/>
            <a:ext cx="2080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</a:rPr>
              <a:t>Respond to customers in  one hour, try to solve the problem in 48 hours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2096" y="3225156"/>
            <a:ext cx="1848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</a:rPr>
              <a:t>Provide technical support if necessary for big events to make sure the screens are working perfectly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47200" y="3225156"/>
            <a:ext cx="2140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</a:rPr>
              <a:t>Periodically do </a:t>
            </a:r>
            <a:r>
              <a:rPr lang="en-US" altLang="zh-CN" sz="1200" dirty="0">
                <a:solidFill>
                  <a:prstClr val="black"/>
                </a:solidFill>
              </a:rPr>
              <a:t>quality </a:t>
            </a:r>
            <a:r>
              <a:rPr lang="en-US" altLang="zh-CN" sz="1200" dirty="0" smtClean="0">
                <a:solidFill>
                  <a:prstClr val="black"/>
                </a:solidFill>
              </a:rPr>
              <a:t>inspection and maintenance, </a:t>
            </a:r>
            <a:r>
              <a:rPr lang="en-US" altLang="zh-CN" sz="1200" dirty="0">
                <a:solidFill>
                  <a:prstClr val="black"/>
                </a:solidFill>
              </a:rPr>
              <a:t>and ask for customer </a:t>
            </a:r>
            <a:r>
              <a:rPr lang="en-US" altLang="zh-CN" sz="1200" dirty="0" smtClean="0">
                <a:solidFill>
                  <a:prstClr val="black"/>
                </a:solidFill>
              </a:rPr>
              <a:t>opinion to improve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pic>
        <p:nvPicPr>
          <p:cNvPr id="12" name="Picture 2" descr="C:\Users\Administrator\Desktop\未标题-2-01.jp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587383" y="2646151"/>
            <a:ext cx="1338225" cy="1728145"/>
          </a:xfrm>
          <a:prstGeom prst="rect">
            <a:avLst/>
          </a:prstGeom>
          <a:noFill/>
        </p:spPr>
      </p:pic>
      <p:pic>
        <p:nvPicPr>
          <p:cNvPr id="13" name="Picture 2" descr="C:\Users\Administrator\Desktop\未标题-2-01.jpg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7899400" y="2679226"/>
            <a:ext cx="1295400" cy="1728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514350" y="0"/>
            <a:ext cx="973138" cy="1268760"/>
            <a:chOff x="514350" y="0"/>
            <a:chExt cx="973138" cy="1268760"/>
          </a:xfrm>
        </p:grpSpPr>
        <p:sp>
          <p:nvSpPr>
            <p:cNvPr id="5" name="矩形 4"/>
            <p:cNvSpPr/>
            <p:nvPr/>
          </p:nvSpPr>
          <p:spPr>
            <a:xfrm>
              <a:off x="514350" y="0"/>
              <a:ext cx="973138" cy="1268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组合 16"/>
            <p:cNvGrpSpPr/>
            <p:nvPr/>
          </p:nvGrpSpPr>
          <p:grpSpPr>
            <a:xfrm>
              <a:off x="587383" y="130344"/>
              <a:ext cx="827072" cy="1008072"/>
              <a:chOff x="623392" y="116632"/>
              <a:chExt cx="827072" cy="1008072"/>
            </a:xfrm>
          </p:grpSpPr>
          <p:pic>
            <p:nvPicPr>
              <p:cNvPr id="7" name="Picture 3" descr="F:\公司文件\壹品logo-cn\壹品logo-cn\1品LOGO-白色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40884" y="116632"/>
                <a:ext cx="792088" cy="792756"/>
              </a:xfrm>
              <a:prstGeom prst="rect">
                <a:avLst/>
              </a:prstGeom>
              <a:noFill/>
            </p:spPr>
          </p:pic>
          <p:pic>
            <p:nvPicPr>
              <p:cNvPr id="8" name="Picture 4" descr="C:\Users\Administrator\Desktop\壹品视界VI视觉识别设计10.29的副本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23392" y="980728"/>
                <a:ext cx="827072" cy="14397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9" name="Titel 3"/>
          <p:cNvSpPr txBox="1"/>
          <p:nvPr/>
        </p:nvSpPr>
        <p:spPr>
          <a:xfrm>
            <a:off x="1818000" y="317500"/>
            <a:ext cx="2259478" cy="95126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en-US" altLang="zh-CN" sz="2400" dirty="0">
                <a:solidFill>
                  <a:srgbClr val="E200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Specification</a:t>
            </a:r>
            <a:endParaRPr lang="en-US" altLang="zh-CN" sz="2400" dirty="0">
              <a:solidFill>
                <a:srgbClr val="E2001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0" name="图片 9" descr="图片2.pn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84165" y="2646"/>
            <a:ext cx="987470" cy="12800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68500" y="1267795"/>
            <a:ext cx="7759700" cy="477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193800" y="4003050"/>
            <a:ext cx="1049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/>
              </a:rPr>
              <a:t>YIPLED ·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/>
              </a:rPr>
              <a:t> 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/>
              </a:rPr>
              <a:t>ICE 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/>
              </a:rPr>
              <a:t>SCREEN · 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/>
              </a:rPr>
              <a:t>TRANSPARENT 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/>
              </a:rPr>
              <a:t>LED RENTAL SCREEN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1624330"/>
            <a:ext cx="3688080" cy="23050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96"/>
          <p:cNvSpPr/>
          <p:nvPr/>
        </p:nvSpPr>
        <p:spPr>
          <a:xfrm>
            <a:off x="4320321" y="2745428"/>
            <a:ext cx="3551357" cy="276999"/>
          </a:xfrm>
          <a:prstGeom prst="rect">
            <a:avLst/>
          </a:prstGeom>
          <a:noFill/>
          <a:ln w="12700">
            <a:miter lim="400000"/>
          </a:ln>
        </p:spPr>
        <p:txBody>
          <a:bodyPr wrap="none" lIns="0" tIns="0" rIns="0" bIns="0" anchor="ctr" anchorCtr="0">
            <a:spAutoFit/>
          </a:bodyPr>
          <a:lstStyle/>
          <a:p>
            <a:pPr marR="457200" algn="ctr" defTabSz="457200">
              <a:defRPr>
                <a:solidFill>
                  <a:srgbClr val="FFFFFF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dirty="0" smtClean="0">
                <a:solidFill>
                  <a:srgbClr val="E200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SHENZHEN </a:t>
            </a:r>
            <a:r>
              <a:rPr dirty="0">
                <a:solidFill>
                  <a:srgbClr val="E200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YIPLED CO</a:t>
            </a:r>
            <a:r>
              <a:rPr dirty="0" smtClean="0">
                <a:solidFill>
                  <a:srgbClr val="E200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.,</a:t>
            </a:r>
            <a:r>
              <a:rPr lang="en-US" dirty="0" smtClean="0">
                <a:solidFill>
                  <a:srgbClr val="E200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dirty="0" smtClean="0">
                <a:solidFill>
                  <a:srgbClr val="E200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LTD</a:t>
            </a:r>
            <a:endParaRPr dirty="0">
              <a:solidFill>
                <a:srgbClr val="E200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Shape 600"/>
          <p:cNvSpPr/>
          <p:nvPr/>
        </p:nvSpPr>
        <p:spPr>
          <a:xfrm>
            <a:off x="2235200" y="3379880"/>
            <a:ext cx="7316306" cy="1349069"/>
          </a:xfrm>
          <a:prstGeom prst="rect">
            <a:avLst/>
          </a:prstGeom>
          <a:noFill/>
          <a:ln w="12700">
            <a:miter lim="400000"/>
          </a:ln>
        </p:spPr>
        <p:txBody>
          <a:bodyPr lIns="45719" rIns="45719"/>
          <a:lstStyle/>
          <a:p>
            <a:pPr algn="ctr" defTabSz="457200">
              <a:defRPr sz="1600">
                <a:solidFill>
                  <a:srgbClr val="FFFFFF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Address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9th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Floor, Building A, Block 5#, Skyworth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Inno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Valley, No.8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Tangtou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1st Road,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Shiyan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Bao’an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District,  Shenzhen, P. R. China</a:t>
            </a:r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57200">
              <a:defRPr sz="1600">
                <a:solidFill>
                  <a:srgbClr val="FFFFFF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endParaRPr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57200">
              <a:defRPr sz="1600">
                <a:solidFill>
                  <a:srgbClr val="FFFFFF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Phone</a:t>
            </a:r>
            <a:r>
              <a:rPr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：0755-86325219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Email</a:t>
            </a:r>
            <a:r>
              <a:rPr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sales</a:t>
            </a:r>
            <a:r>
              <a:rPr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@yipled.com</a:t>
            </a:r>
            <a:endParaRPr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57200">
              <a:defRPr sz="1600" u="sng">
                <a:solidFill>
                  <a:srgbClr val="FFFFFF"/>
                </a:solidFill>
                <a:uFill>
                  <a:solidFill>
                    <a:srgbClr val="E4AF0A"/>
                  </a:solidFill>
                </a:u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Chinese Website</a:t>
            </a:r>
            <a:r>
              <a:rPr u="none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www.yipled.cn</a:t>
            </a:r>
            <a:r>
              <a:rPr u="none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u="none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English Website</a:t>
            </a:r>
            <a:r>
              <a:rPr u="none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www.yipled.com</a:t>
            </a:r>
            <a:r>
              <a:rPr u="none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u="none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图片3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6626" y="1478273"/>
            <a:ext cx="2773451" cy="969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713545" y="1983236"/>
            <a:ext cx="2127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01</a:t>
            </a:r>
            <a:endParaRPr lang="zh-CN" altLang="en-US" sz="96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11081" y="2542657"/>
            <a:ext cx="2732591" cy="461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 descr="C:\Users\Administrator\Desktop\timg (3).jpg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9120336" y="3288288"/>
            <a:ext cx="2782281" cy="2830773"/>
          </a:xfrm>
          <a:prstGeom prst="rect">
            <a:avLst/>
          </a:prstGeom>
          <a:noFill/>
        </p:spPr>
      </p:pic>
      <p:pic>
        <p:nvPicPr>
          <p:cNvPr id="1027" name="Picture 3" descr="C:\Users\Administrator\Desktop\QQ截图20170619105218.pn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219728" y="3298258"/>
            <a:ext cx="2851096" cy="282076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QQ截图20170619100642.pn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35360" y="3284984"/>
            <a:ext cx="2808312" cy="2808312"/>
          </a:xfrm>
          <a:prstGeom prst="rect">
            <a:avLst/>
          </a:prstGeom>
          <a:noFill/>
        </p:spPr>
      </p:pic>
      <p:pic>
        <p:nvPicPr>
          <p:cNvPr id="4" name="Picture 3" descr="F:\产品规格书\壹品\胡总提供\壹品规格书资料\应用场景图\玉屏\地铁站的副本.jpg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6165726" y="3284984"/>
            <a:ext cx="2856334" cy="2837381"/>
          </a:xfrm>
          <a:prstGeom prst="rect">
            <a:avLst/>
          </a:prstGeom>
          <a:noFill/>
        </p:spPr>
      </p:pic>
      <p:sp>
        <p:nvSpPr>
          <p:cNvPr id="12" name="Titel 3"/>
          <p:cNvSpPr>
            <a:spLocks noGrp="1"/>
          </p:cNvSpPr>
          <p:nvPr>
            <p:ph type="title" idx="4294967295"/>
          </p:nvPr>
        </p:nvSpPr>
        <p:spPr>
          <a:xfrm>
            <a:off x="1818002" y="318864"/>
            <a:ext cx="2106298" cy="9501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Applications</a:t>
            </a:r>
            <a:endParaRPr lang="zh-CN" altLang="zh-CN" sz="24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ijdelijke aanduiding voor tekst 9"/>
          <p:cNvSpPr txBox="1"/>
          <p:nvPr/>
        </p:nvSpPr>
        <p:spPr>
          <a:xfrm>
            <a:off x="335360" y="2542657"/>
            <a:ext cx="2808312" cy="4616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Concert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14350" y="224"/>
            <a:ext cx="973138" cy="1268760"/>
            <a:chOff x="514350" y="0"/>
            <a:chExt cx="973138" cy="1268760"/>
          </a:xfrm>
        </p:grpSpPr>
        <p:sp>
          <p:nvSpPr>
            <p:cNvPr id="18" name="矩形 17"/>
            <p:cNvSpPr/>
            <p:nvPr/>
          </p:nvSpPr>
          <p:spPr>
            <a:xfrm>
              <a:off x="514350" y="0"/>
              <a:ext cx="973138" cy="1268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9" name="组合 16"/>
            <p:cNvGrpSpPr/>
            <p:nvPr/>
          </p:nvGrpSpPr>
          <p:grpSpPr>
            <a:xfrm>
              <a:off x="587383" y="130344"/>
              <a:ext cx="827072" cy="1008072"/>
              <a:chOff x="623392" y="116632"/>
              <a:chExt cx="827072" cy="1008072"/>
            </a:xfrm>
          </p:grpSpPr>
          <p:pic>
            <p:nvPicPr>
              <p:cNvPr id="20" name="Picture 3" descr="F:\公司文件\壹品logo-cn\壹品logo-cn\1品LOGO-白色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40884" y="116632"/>
                <a:ext cx="792088" cy="792756"/>
              </a:xfrm>
              <a:prstGeom prst="rect">
                <a:avLst/>
              </a:prstGeom>
              <a:noFill/>
            </p:spPr>
          </p:pic>
          <p:pic>
            <p:nvPicPr>
              <p:cNvPr id="21" name="Picture 4" descr="C:\Users\Administrator\Desktop\壹品视界VI视觉识别设计10.29的副本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23392" y="980728"/>
                <a:ext cx="827072" cy="143976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029" name="Picture 5" descr="C:\Users\Administrator\Desktop\59a69a9f6f33f4378fc12876b8f1bf0da0dc9442ddcb1-zHiae9_fw658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167317" y="3294918"/>
            <a:ext cx="2853152" cy="2827448"/>
          </a:xfrm>
          <a:prstGeom prst="rect">
            <a:avLst/>
          </a:prstGeom>
          <a:noFill/>
        </p:spPr>
      </p:pic>
      <p:cxnSp>
        <p:nvCxnSpPr>
          <p:cNvPr id="24" name="直接连接符 23"/>
          <p:cNvCxnSpPr/>
          <p:nvPr/>
        </p:nvCxnSpPr>
        <p:spPr>
          <a:xfrm>
            <a:off x="411081" y="2946152"/>
            <a:ext cx="27325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11081" y="2599807"/>
            <a:ext cx="27325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72461" y="1983236"/>
            <a:ext cx="2212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02</a:t>
            </a:r>
            <a:endParaRPr lang="zh-CN" altLang="en-US" sz="96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312649" y="2561707"/>
            <a:ext cx="2732591" cy="461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ijdelijke aanduiding voor tekst 9"/>
          <p:cNvSpPr txBox="1"/>
          <p:nvPr/>
        </p:nvSpPr>
        <p:spPr>
          <a:xfrm>
            <a:off x="3236928" y="2561707"/>
            <a:ext cx="2808312" cy="4616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TV station’s party and large  entertainment program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3312649" y="2965202"/>
            <a:ext cx="27325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312649" y="2618857"/>
            <a:ext cx="27325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12136" y="1992761"/>
            <a:ext cx="2212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03</a:t>
            </a:r>
            <a:endParaRPr lang="zh-CN" altLang="en-US" sz="96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252324" y="2590282"/>
            <a:ext cx="2732591" cy="461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ijdelijke aanduiding voor tekst 9"/>
          <p:cNvSpPr txBox="1"/>
          <p:nvPr/>
        </p:nvSpPr>
        <p:spPr>
          <a:xfrm>
            <a:off x="6176603" y="2571232"/>
            <a:ext cx="2808312" cy="4616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Auto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show and high-end exhibition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6252324" y="2974727"/>
            <a:ext cx="27325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6252324" y="2628382"/>
            <a:ext cx="27325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431190" y="2005445"/>
            <a:ext cx="2212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04</a:t>
            </a:r>
            <a:endParaRPr lang="zh-CN" altLang="en-US" sz="96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171378" y="2602966"/>
            <a:ext cx="2732591" cy="461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ijdelijke aanduiding voor tekst 9"/>
          <p:cNvSpPr txBox="1"/>
          <p:nvPr/>
        </p:nvSpPr>
        <p:spPr>
          <a:xfrm>
            <a:off x="9095657" y="2583916"/>
            <a:ext cx="2808312" cy="4616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Large-scale  new product launch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conference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9171378" y="2987411"/>
            <a:ext cx="27325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9171378" y="2641066"/>
            <a:ext cx="27325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图片 44" descr="图片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4165" y="2646"/>
            <a:ext cx="987470" cy="1280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83632" y="2204864"/>
            <a:ext cx="6192688" cy="316835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椭圆 4"/>
          <p:cNvSpPr/>
          <p:nvPr/>
        </p:nvSpPr>
        <p:spPr>
          <a:xfrm>
            <a:off x="4829696" y="1196994"/>
            <a:ext cx="1956544" cy="18934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040488" y="1412776"/>
            <a:ext cx="1534960" cy="1461867"/>
          </a:xfrm>
          <a:prstGeom prst="ellipse">
            <a:avLst/>
          </a:prstGeom>
          <a:solidFill>
            <a:srgbClr val="7078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3287688" y="4221088"/>
            <a:ext cx="5040561" cy="0"/>
          </a:xfrm>
          <a:prstGeom prst="line">
            <a:avLst/>
          </a:prstGeom>
          <a:ln w="19050">
            <a:solidFill>
              <a:srgbClr val="E20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03912" y="1676400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31504" y="1268760"/>
            <a:ext cx="2088232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514350" y="0"/>
            <a:ext cx="973138" cy="1268760"/>
            <a:chOff x="514350" y="0"/>
            <a:chExt cx="973138" cy="1268760"/>
          </a:xfrm>
        </p:grpSpPr>
        <p:sp>
          <p:nvSpPr>
            <p:cNvPr id="13" name="矩形 12"/>
            <p:cNvSpPr/>
            <p:nvPr/>
          </p:nvSpPr>
          <p:spPr>
            <a:xfrm>
              <a:off x="514350" y="0"/>
              <a:ext cx="973138" cy="1268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4" name="组合 16"/>
            <p:cNvGrpSpPr/>
            <p:nvPr/>
          </p:nvGrpSpPr>
          <p:grpSpPr>
            <a:xfrm>
              <a:off x="587383" y="130344"/>
              <a:ext cx="827072" cy="1008072"/>
              <a:chOff x="623392" y="116632"/>
              <a:chExt cx="827072" cy="1008072"/>
            </a:xfrm>
          </p:grpSpPr>
          <p:pic>
            <p:nvPicPr>
              <p:cNvPr id="15" name="Picture 3" descr="F:\公司文件\壹品logo-cn\壹品logo-cn\1品LOGO-白色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40884" y="116632"/>
                <a:ext cx="792088" cy="792756"/>
              </a:xfrm>
              <a:prstGeom prst="rect">
                <a:avLst/>
              </a:prstGeom>
              <a:noFill/>
            </p:spPr>
          </p:pic>
          <p:pic>
            <p:nvPicPr>
              <p:cNvPr id="16" name="Picture 4" descr="C:\Users\Administrator\Desktop\壹品视界VI视觉识别设计10.29的副本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23392" y="980728"/>
                <a:ext cx="827072" cy="14397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3810000" y="3090424"/>
            <a:ext cx="416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rgbClr val="E20019"/>
                </a:solidFill>
              </a:rPr>
              <a:t>Cases</a:t>
            </a:r>
            <a:endParaRPr lang="zh-CN" altLang="en-US" sz="6000" dirty="0">
              <a:solidFill>
                <a:srgbClr val="E20019"/>
              </a:solidFill>
            </a:endParaRPr>
          </a:p>
        </p:txBody>
      </p:sp>
      <p:pic>
        <p:nvPicPr>
          <p:cNvPr id="17" name="图片 16" descr="图片2.pn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84165" y="2646"/>
            <a:ext cx="987470" cy="1280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Administrator\Desktop\QQ图片20170617110356.jpg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6528048" y="1639518"/>
            <a:ext cx="5663952" cy="5225923"/>
          </a:xfrm>
          <a:prstGeom prst="rect">
            <a:avLst/>
          </a:prstGeom>
          <a:noFill/>
        </p:spPr>
      </p:pic>
      <p:grpSp>
        <p:nvGrpSpPr>
          <p:cNvPr id="8" name="组合 7"/>
          <p:cNvGrpSpPr/>
          <p:nvPr/>
        </p:nvGrpSpPr>
        <p:grpSpPr>
          <a:xfrm>
            <a:off x="514350" y="224"/>
            <a:ext cx="973138" cy="1268760"/>
            <a:chOff x="514350" y="0"/>
            <a:chExt cx="973138" cy="1268760"/>
          </a:xfrm>
        </p:grpSpPr>
        <p:sp>
          <p:nvSpPr>
            <p:cNvPr id="9" name="矩形 8"/>
            <p:cNvSpPr/>
            <p:nvPr/>
          </p:nvSpPr>
          <p:spPr>
            <a:xfrm>
              <a:off x="514350" y="0"/>
              <a:ext cx="973138" cy="1268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0" name="组合 16"/>
            <p:cNvGrpSpPr/>
            <p:nvPr/>
          </p:nvGrpSpPr>
          <p:grpSpPr>
            <a:xfrm>
              <a:off x="587383" y="130344"/>
              <a:ext cx="827072" cy="1008072"/>
              <a:chOff x="623392" y="116632"/>
              <a:chExt cx="827072" cy="1008072"/>
            </a:xfrm>
          </p:grpSpPr>
          <p:pic>
            <p:nvPicPr>
              <p:cNvPr id="11" name="Picture 3" descr="F:\公司文件\壹品logo-cn\壹品logo-cn\1品LOGO-白色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40884" y="116632"/>
                <a:ext cx="792088" cy="792756"/>
              </a:xfrm>
              <a:prstGeom prst="rect">
                <a:avLst/>
              </a:prstGeom>
              <a:noFill/>
            </p:spPr>
          </p:pic>
          <p:pic>
            <p:nvPicPr>
              <p:cNvPr id="12" name="Picture 4" descr="C:\Users\Administrator\Desktop\壹品视界VI视觉识别设计10.29的副本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23392" y="980728"/>
                <a:ext cx="827072" cy="14397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3" name="Titel 3"/>
          <p:cNvSpPr txBox="1"/>
          <p:nvPr/>
        </p:nvSpPr>
        <p:spPr>
          <a:xfrm>
            <a:off x="1627188" y="318864"/>
            <a:ext cx="8050212" cy="95012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b="1" dirty="0">
                <a:solidFill>
                  <a:srgbClr val="E200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Faye’s Moments Live Concert 2016 / A Mei World Tour Concert 2017</a:t>
            </a:r>
            <a:endParaRPr lang="zh-CN" altLang="en-US" b="1" dirty="0">
              <a:solidFill>
                <a:srgbClr val="E200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itel 3"/>
          <p:cNvSpPr txBox="1"/>
          <p:nvPr/>
        </p:nvSpPr>
        <p:spPr>
          <a:xfrm>
            <a:off x="623392" y="1628800"/>
            <a:ext cx="5764708" cy="593700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endParaRPr lang="zh-CN" altLang="en-US" dirty="0" smtClean="0">
              <a:solidFill>
                <a:srgbClr val="3E3E3E"/>
              </a:solidFill>
              <a:latin typeface="方正兰亭纤黑_GBK" pitchFamily="2" charset="-122"/>
              <a:ea typeface="方正兰亭纤黑_GBK" pitchFamily="2" charset="-122"/>
              <a:cs typeface="+mj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0745408" y="520072"/>
            <a:ext cx="0" cy="80650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364050" y="574356"/>
            <a:ext cx="1087015" cy="64873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>
              <a:lnSpc>
                <a:spcPct val="150000"/>
              </a:lnSpc>
            </a:pPr>
            <a:endParaRPr lang="zh-CN" altLang="en-US" sz="800" dirty="0"/>
          </a:p>
        </p:txBody>
      </p:sp>
      <p:pic>
        <p:nvPicPr>
          <p:cNvPr id="15" name="Picture 2" descr="F:\产品规格书\壹品\胡总提供\壹品规格书资料\应用场景图\租赁屏\7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979" y="1637880"/>
            <a:ext cx="6418180" cy="522012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9658393" y="670297"/>
            <a:ext cx="1087015" cy="64873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Faye’s Moments Live Concert 2016 </a:t>
            </a:r>
            <a:endParaRPr lang="zh-CN" altLang="en-US" sz="1000" dirty="0"/>
          </a:p>
        </p:txBody>
      </p:sp>
      <p:sp>
        <p:nvSpPr>
          <p:cNvPr id="3" name="矩形 2"/>
          <p:cNvSpPr/>
          <p:nvPr/>
        </p:nvSpPr>
        <p:spPr>
          <a:xfrm>
            <a:off x="10745408" y="794609"/>
            <a:ext cx="1319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 Mei World Tour 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Concert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 descr="图片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4165" y="2646"/>
            <a:ext cx="987470" cy="1280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514350" y="224"/>
            <a:ext cx="973138" cy="1268760"/>
            <a:chOff x="514350" y="0"/>
            <a:chExt cx="973138" cy="1268760"/>
          </a:xfrm>
        </p:grpSpPr>
        <p:sp>
          <p:nvSpPr>
            <p:cNvPr id="9" name="矩形 8"/>
            <p:cNvSpPr/>
            <p:nvPr/>
          </p:nvSpPr>
          <p:spPr>
            <a:xfrm>
              <a:off x="514350" y="0"/>
              <a:ext cx="973138" cy="1268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组合 16"/>
            <p:cNvGrpSpPr/>
            <p:nvPr/>
          </p:nvGrpSpPr>
          <p:grpSpPr>
            <a:xfrm>
              <a:off x="587383" y="130344"/>
              <a:ext cx="827072" cy="1008072"/>
              <a:chOff x="623392" y="116632"/>
              <a:chExt cx="827072" cy="1008072"/>
            </a:xfrm>
          </p:grpSpPr>
          <p:pic>
            <p:nvPicPr>
              <p:cNvPr id="11" name="Picture 3" descr="F:\公司文件\壹品logo-cn\壹品logo-cn\1品LOGO-白色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40884" y="116632"/>
                <a:ext cx="792088" cy="792756"/>
              </a:xfrm>
              <a:prstGeom prst="rect">
                <a:avLst/>
              </a:prstGeom>
              <a:noFill/>
            </p:spPr>
          </p:pic>
          <p:pic>
            <p:nvPicPr>
              <p:cNvPr id="12" name="Picture 4" descr="C:\Users\Administrator\Desktop\壹品视界VI视觉识别设计10.29的副本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23392" y="980728"/>
                <a:ext cx="827072" cy="143976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8" name="Picture 3" descr="F:\产品规格书\胡总提供\壹品规格书资料\应用场景图\租赁屏\张靓颖1.jpg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0" y="1625271"/>
            <a:ext cx="7405914" cy="5245602"/>
          </a:xfrm>
          <a:prstGeom prst="rect">
            <a:avLst/>
          </a:prstGeom>
          <a:noFill/>
        </p:spPr>
      </p:pic>
      <p:pic>
        <p:nvPicPr>
          <p:cNvPr id="39" name="Picture 2" descr="C:\Users\Administrator\Desktop\PPT\18888.pn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7517330" y="1624979"/>
            <a:ext cx="4665243" cy="2523910"/>
          </a:xfrm>
          <a:prstGeom prst="rect">
            <a:avLst/>
          </a:prstGeom>
          <a:noFill/>
        </p:spPr>
      </p:pic>
      <p:pic>
        <p:nvPicPr>
          <p:cNvPr id="2050" name="Picture 2" descr="C:\Users\Administrator\Desktop\QQ截图20170619134909.pn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511406" y="4215747"/>
            <a:ext cx="4677091" cy="2642253"/>
          </a:xfrm>
          <a:prstGeom prst="rect">
            <a:avLst/>
          </a:prstGeom>
          <a:noFill/>
        </p:spPr>
      </p:pic>
      <p:cxnSp>
        <p:nvCxnSpPr>
          <p:cNvPr id="15" name="直接连接符 14"/>
          <p:cNvCxnSpPr/>
          <p:nvPr/>
        </p:nvCxnSpPr>
        <p:spPr>
          <a:xfrm>
            <a:off x="10537369" y="923100"/>
            <a:ext cx="110723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0537369" y="419166"/>
            <a:ext cx="0" cy="99049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364050" y="598733"/>
            <a:ext cx="1087015" cy="64873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3rd Silk Road International Film Festival</a:t>
            </a:r>
            <a:endParaRPr lang="zh-CN" altLang="en-US" sz="800" dirty="0"/>
          </a:p>
        </p:txBody>
      </p:sp>
      <p:sp>
        <p:nvSpPr>
          <p:cNvPr id="21" name="TextBox 20"/>
          <p:cNvSpPr txBox="1"/>
          <p:nvPr/>
        </p:nvSpPr>
        <p:spPr>
          <a:xfrm>
            <a:off x="10537369" y="530098"/>
            <a:ext cx="124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 BTV Spring Festival Gala Evening</a:t>
            </a:r>
            <a:endParaRPr lang="nn-NO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37369" y="1038376"/>
            <a:ext cx="124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 BTV Spring Festival Gala Evening</a:t>
            </a:r>
            <a:endParaRPr lang="nn-NO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itel 3"/>
          <p:cNvSpPr txBox="1"/>
          <p:nvPr/>
        </p:nvSpPr>
        <p:spPr>
          <a:xfrm>
            <a:off x="1818000" y="318864"/>
            <a:ext cx="6513200" cy="95012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b="1" dirty="0">
                <a:solidFill>
                  <a:srgbClr val="E200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3rd Silk Road International Film </a:t>
            </a:r>
            <a:r>
              <a:rPr lang="en-US" altLang="zh-CN" b="1" dirty="0" smtClean="0">
                <a:solidFill>
                  <a:srgbClr val="E200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Festival </a:t>
            </a:r>
            <a:r>
              <a:rPr lang="en-US" altLang="zh-CN" b="1" dirty="0" smtClean="0">
                <a:solidFill>
                  <a:srgbClr val="E200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/ </a:t>
            </a:r>
            <a:r>
              <a:rPr lang="nn-NO" altLang="zh-CN" b="1" dirty="0" smtClean="0">
                <a:solidFill>
                  <a:srgbClr val="E200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 </a:t>
            </a:r>
            <a:r>
              <a:rPr lang="nn-NO" altLang="zh-CN" b="1" dirty="0">
                <a:solidFill>
                  <a:srgbClr val="E200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BTV Spring Festival Gala Evening</a:t>
            </a:r>
            <a:endParaRPr lang="zh-CN" altLang="en-US" b="1" dirty="0" smtClean="0">
              <a:solidFill>
                <a:srgbClr val="E2001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8" name="图片 17" descr="图片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4165" y="2646"/>
            <a:ext cx="987470" cy="1280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:\公司文件\壹品光电简介资料\007CASES案例（精简整理后）\2017年新项目合集\水立方-陌陌年会\陌陌年会mmexport1484709837644.jpg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-17505" y="1616290"/>
            <a:ext cx="7385050" cy="5241709"/>
          </a:xfrm>
          <a:prstGeom prst="rect">
            <a:avLst/>
          </a:prstGeom>
          <a:noFill/>
        </p:spPr>
      </p:pic>
      <p:pic>
        <p:nvPicPr>
          <p:cNvPr id="3075" name="Picture 3" descr="C:\Users\Administrator\Desktop\2017 06 10 浙江卫视OPP发布会 照片选集\IMG_9366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7490715" y="4254500"/>
            <a:ext cx="4697221" cy="2603499"/>
          </a:xfrm>
          <a:prstGeom prst="rect">
            <a:avLst/>
          </a:prstGeom>
          <a:noFill/>
        </p:spPr>
      </p:pic>
      <p:grpSp>
        <p:nvGrpSpPr>
          <p:cNvPr id="2" name="组合 7"/>
          <p:cNvGrpSpPr/>
          <p:nvPr/>
        </p:nvGrpSpPr>
        <p:grpSpPr>
          <a:xfrm>
            <a:off x="514350" y="224"/>
            <a:ext cx="973138" cy="1268760"/>
            <a:chOff x="514350" y="0"/>
            <a:chExt cx="973138" cy="1268760"/>
          </a:xfrm>
        </p:grpSpPr>
        <p:sp>
          <p:nvSpPr>
            <p:cNvPr id="9" name="矩形 8"/>
            <p:cNvSpPr/>
            <p:nvPr/>
          </p:nvSpPr>
          <p:spPr>
            <a:xfrm>
              <a:off x="514350" y="0"/>
              <a:ext cx="973138" cy="1268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组合 16"/>
            <p:cNvGrpSpPr/>
            <p:nvPr/>
          </p:nvGrpSpPr>
          <p:grpSpPr>
            <a:xfrm>
              <a:off x="587383" y="130344"/>
              <a:ext cx="827072" cy="1008072"/>
              <a:chOff x="623392" y="116632"/>
              <a:chExt cx="827072" cy="1008072"/>
            </a:xfrm>
          </p:grpSpPr>
          <p:pic>
            <p:nvPicPr>
              <p:cNvPr id="11" name="Picture 3" descr="F:\公司文件\壹品logo-cn\壹品logo-cn\1品LOGO-白色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40884" y="116632"/>
                <a:ext cx="792088" cy="792756"/>
              </a:xfrm>
              <a:prstGeom prst="rect">
                <a:avLst/>
              </a:prstGeom>
              <a:noFill/>
            </p:spPr>
          </p:pic>
          <p:pic>
            <p:nvPicPr>
              <p:cNvPr id="12" name="Picture 4" descr="C:\Users\Administrator\Desktop\壹品视界VI视觉识别设计10.29的副本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23392" y="980728"/>
                <a:ext cx="827072" cy="14397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3" name="Titel 3"/>
          <p:cNvSpPr txBox="1"/>
          <p:nvPr/>
        </p:nvSpPr>
        <p:spPr>
          <a:xfrm>
            <a:off x="1656076" y="130568"/>
            <a:ext cx="7545472" cy="113841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</a:pPr>
            <a:endParaRPr lang="en-US" altLang="zh-CN" sz="1600" dirty="0" smtClean="0">
              <a:solidFill>
                <a:srgbClr val="E200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spcBef>
                <a:spcPct val="0"/>
              </a:spcBef>
            </a:pPr>
            <a:endParaRPr lang="en-US" altLang="zh-CN" sz="1600" dirty="0">
              <a:solidFill>
                <a:srgbClr val="E200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spcBef>
                <a:spcPct val="0"/>
              </a:spcBef>
            </a:pPr>
            <a:endParaRPr lang="en-US" altLang="zh-CN" sz="1600" dirty="0" smtClean="0">
              <a:solidFill>
                <a:srgbClr val="E200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spcBef>
                <a:spcPct val="0"/>
              </a:spcBef>
            </a:pPr>
            <a:endParaRPr lang="en-US" altLang="zh-CN" sz="1600" dirty="0">
              <a:solidFill>
                <a:srgbClr val="E200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spcBef>
                <a:spcPct val="0"/>
              </a:spcBef>
            </a:pPr>
            <a:endParaRPr lang="en-US" altLang="zh-CN" sz="1600" dirty="0" smtClean="0">
              <a:solidFill>
                <a:srgbClr val="E200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spcBef>
                <a:spcPct val="0"/>
              </a:spcBef>
            </a:pPr>
            <a:endParaRPr lang="en-US" altLang="zh-CN" sz="1600" dirty="0">
              <a:solidFill>
                <a:srgbClr val="E200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spcBef>
                <a:spcPct val="0"/>
              </a:spcBef>
            </a:pPr>
            <a:endParaRPr lang="en-US" altLang="zh-CN" sz="1600" dirty="0" smtClean="0">
              <a:solidFill>
                <a:srgbClr val="E200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spcBef>
                <a:spcPct val="0"/>
              </a:spcBef>
            </a:pPr>
            <a:endParaRPr lang="en-US" altLang="zh-CN" sz="1600" dirty="0">
              <a:solidFill>
                <a:srgbClr val="E200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spcBef>
                <a:spcPct val="0"/>
              </a:spcBef>
            </a:pPr>
            <a:endParaRPr lang="zh-CN" altLang="en-US" sz="1600" dirty="0" smtClean="0">
              <a:solidFill>
                <a:srgbClr val="E200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" name="Picture 2" descr="C:\Users\Administrator\Desktop\PPT\18888.png"/>
          <p:cNvPicPr>
            <a:picLocks noChangeAspect="1" noChangeArrowheads="1"/>
          </p:cNvPicPr>
          <p:nvPr/>
        </p:nvPicPr>
        <p:blipFill>
          <a:blip/>
          <a:srcRect b="-1295"/>
          <a:stretch>
            <a:fillRect/>
          </a:stretch>
        </p:blipFill>
        <p:spPr bwMode="auto">
          <a:xfrm>
            <a:off x="7507903" y="1616290"/>
            <a:ext cx="4684097" cy="2523910"/>
          </a:xfrm>
          <a:prstGeom prst="rect">
            <a:avLst/>
          </a:prstGeom>
          <a:noFill/>
        </p:spPr>
      </p:pic>
      <p:pic>
        <p:nvPicPr>
          <p:cNvPr id="3074" name="Picture 2" descr="C:\Users\Administrator\Desktop\2017 06 10 浙江卫视OPP发布会 照片选集\IMG_9469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488570" y="1607215"/>
            <a:ext cx="4701511" cy="2532985"/>
          </a:xfrm>
          <a:prstGeom prst="rect">
            <a:avLst/>
          </a:prstGeom>
          <a:noFill/>
        </p:spPr>
      </p:pic>
      <p:cxnSp>
        <p:nvCxnSpPr>
          <p:cNvPr id="20" name="直接连接符 19"/>
          <p:cNvCxnSpPr/>
          <p:nvPr/>
        </p:nvCxnSpPr>
        <p:spPr>
          <a:xfrm>
            <a:off x="10374866" y="319088"/>
            <a:ext cx="0" cy="102089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99501" y="533480"/>
            <a:ext cx="1642402" cy="64873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8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Momo</a:t>
            </a:r>
            <a:r>
              <a: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Year-end Ceremony </a:t>
            </a:r>
            <a:endParaRPr lang="zh-CN" altLang="en-US" sz="800" dirty="0"/>
          </a:p>
        </p:txBody>
      </p:sp>
      <p:sp>
        <p:nvSpPr>
          <p:cNvPr id="22" name="TextBox 21"/>
          <p:cNvSpPr txBox="1"/>
          <p:nvPr/>
        </p:nvSpPr>
        <p:spPr>
          <a:xfrm>
            <a:off x="10390106" y="118092"/>
            <a:ext cx="180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2017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“OPPOR11 New Product Launch Conference” Midyear Grand </a:t>
            </a:r>
            <a:r>
              <a: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Ceremony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0390105" y="829535"/>
            <a:ext cx="132183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390106" y="777583"/>
            <a:ext cx="1801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 “OPPOR11 New Product Launch Conference” Midyear Grand </a:t>
            </a:r>
            <a:r>
              <a: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Ceremony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7488" y="648580"/>
            <a:ext cx="736092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b="1" dirty="0" err="1" smtClean="0">
                <a:solidFill>
                  <a:srgbClr val="E200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Momo</a:t>
            </a:r>
            <a:r>
              <a:rPr lang="en-US" altLang="zh-CN" b="1" dirty="0" smtClean="0">
                <a:solidFill>
                  <a:srgbClr val="E200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Year-end </a:t>
            </a:r>
            <a:r>
              <a:rPr lang="en-US" altLang="zh-CN" b="1" dirty="0">
                <a:solidFill>
                  <a:srgbClr val="E200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Ceremony / 2017 “OPPOR11 New Product Launch Conference” Midyear Grand Ceremony</a:t>
            </a:r>
            <a:endParaRPr lang="zh-CN" altLang="en-US" b="1" dirty="0">
              <a:solidFill>
                <a:srgbClr val="E200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 descr="图片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4165" y="2646"/>
            <a:ext cx="987470" cy="1280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Administrator\Desktop\新建文件夹\领克 壹品光电 LED透明屏 冰屏 画报屏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0643" y="1649884"/>
            <a:ext cx="7790887" cy="5208116"/>
          </a:xfrm>
          <a:prstGeom prst="rect">
            <a:avLst/>
          </a:prstGeom>
          <a:noFill/>
        </p:spPr>
      </p:pic>
      <p:grpSp>
        <p:nvGrpSpPr>
          <p:cNvPr id="2" name="组合 7"/>
          <p:cNvGrpSpPr/>
          <p:nvPr/>
        </p:nvGrpSpPr>
        <p:grpSpPr>
          <a:xfrm>
            <a:off x="514350" y="224"/>
            <a:ext cx="973138" cy="1268760"/>
            <a:chOff x="514350" y="0"/>
            <a:chExt cx="973138" cy="1268760"/>
          </a:xfrm>
        </p:grpSpPr>
        <p:sp>
          <p:nvSpPr>
            <p:cNvPr id="9" name="矩形 8"/>
            <p:cNvSpPr/>
            <p:nvPr/>
          </p:nvSpPr>
          <p:spPr>
            <a:xfrm>
              <a:off x="514350" y="0"/>
              <a:ext cx="973138" cy="126876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组合 16"/>
            <p:cNvGrpSpPr/>
            <p:nvPr/>
          </p:nvGrpSpPr>
          <p:grpSpPr>
            <a:xfrm>
              <a:off x="587383" y="130344"/>
              <a:ext cx="827072" cy="1008072"/>
              <a:chOff x="623392" y="116632"/>
              <a:chExt cx="827072" cy="1008072"/>
            </a:xfrm>
          </p:grpSpPr>
          <p:pic>
            <p:nvPicPr>
              <p:cNvPr id="11" name="Picture 3" descr="F:\公司文件\壹品logo-cn\壹品logo-cn\1品LOGO-白色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40884" y="116632"/>
                <a:ext cx="792088" cy="792756"/>
              </a:xfrm>
              <a:prstGeom prst="rect">
                <a:avLst/>
              </a:prstGeom>
              <a:noFill/>
            </p:spPr>
          </p:pic>
          <p:pic>
            <p:nvPicPr>
              <p:cNvPr id="12" name="Picture 4" descr="C:\Users\Administrator\Desktop\壹品视界VI视觉识别设计10.29的副本.png"/>
              <p:cNvPicPr>
                <a:picLocks noChangeAspect="1" noChangeArrowheads="1"/>
              </p:cNvPicPr>
              <p:nvPr/>
            </p:nvPicPr>
            <p:blipFill>
              <a:blip/>
              <a:srcRect/>
              <a:stretch>
                <a:fillRect/>
              </a:stretch>
            </p:blipFill>
            <p:spPr bwMode="auto">
              <a:xfrm>
                <a:off x="623392" y="980728"/>
                <a:ext cx="827072" cy="14397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3" name="Titel 3"/>
          <p:cNvSpPr txBox="1"/>
          <p:nvPr/>
        </p:nvSpPr>
        <p:spPr>
          <a:xfrm>
            <a:off x="1818000" y="380918"/>
            <a:ext cx="5040000" cy="95012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en-US" altLang="zh-CN" b="1" dirty="0">
                <a:solidFill>
                  <a:srgbClr val="E200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2017 Shanghai International Auto Show</a:t>
            </a:r>
            <a:endParaRPr lang="zh-CN" altLang="en-US" b="1" dirty="0" smtClean="0">
              <a:solidFill>
                <a:srgbClr val="E2001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383934" y="919100"/>
            <a:ext cx="110723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0334169" y="380918"/>
            <a:ext cx="0" cy="99049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67600" y="581978"/>
            <a:ext cx="2879384" cy="64873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 Shanghai International Auto Show - </a:t>
            </a:r>
            <a:r>
              <a: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LYNK&amp;CO</a:t>
            </a:r>
            <a:endParaRPr lang="zh-CN" altLang="en-US" sz="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66616" y="302862"/>
            <a:ext cx="1458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 Shanghai International Auto Show - </a:t>
            </a:r>
            <a:r>
              <a: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JMC</a:t>
            </a:r>
            <a:endParaRPr lang="zh-CN" altLang="en-US" sz="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66616" y="1029304"/>
            <a:ext cx="1387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 Shanghai International Auto Show - </a:t>
            </a:r>
            <a:r>
              <a: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HONDA</a:t>
            </a:r>
            <a:endParaRPr lang="en-US" altLang="zh-CN" sz="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C:\Users\Administrator\Desktop\新建文件夹\江铃；ing4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7905567" y="1649884"/>
            <a:ext cx="4371215" cy="2499196"/>
          </a:xfrm>
          <a:prstGeom prst="rect">
            <a:avLst/>
          </a:prstGeom>
          <a:noFill/>
        </p:spPr>
      </p:pic>
      <p:pic>
        <p:nvPicPr>
          <p:cNvPr id="2051" name="Picture 3" descr="C:\Users\Administrator\Desktop\新建文件夹\广汽 壹品光电 LED透明屏 冰屏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904474" y="4229101"/>
            <a:ext cx="4283602" cy="2628900"/>
          </a:xfrm>
          <a:prstGeom prst="rect">
            <a:avLst/>
          </a:prstGeom>
          <a:noFill/>
        </p:spPr>
      </p:pic>
      <p:pic>
        <p:nvPicPr>
          <p:cNvPr id="19" name="图片 18" descr="图片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4165" y="2646"/>
            <a:ext cx="987470" cy="1280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5301</Words>
  <Application>WPS 演示</Application>
  <PresentationFormat>宽屏</PresentationFormat>
  <Paragraphs>213</Paragraphs>
  <Slides>30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30</vt:i4>
      </vt:variant>
    </vt:vector>
  </HeadingPairs>
  <TitlesOfParts>
    <vt:vector size="54" baseType="lpstr">
      <vt:lpstr>Arial</vt:lpstr>
      <vt:lpstr>宋体</vt:lpstr>
      <vt:lpstr>Wingdings</vt:lpstr>
      <vt:lpstr>Arial</vt:lpstr>
      <vt:lpstr>微软雅黑</vt:lpstr>
      <vt:lpstr>Verdana</vt:lpstr>
      <vt:lpstr>Lantinghei SC Extralight</vt:lpstr>
      <vt:lpstr>Arial Black</vt:lpstr>
      <vt:lpstr>方正兰亭纤黑_GBK</vt:lpstr>
      <vt:lpstr>Helvetica</vt:lpstr>
      <vt:lpstr>Calibri</vt:lpstr>
      <vt:lpstr>Arial Unicode MS</vt:lpstr>
      <vt:lpstr>Calibri Light</vt:lpstr>
      <vt:lpstr>Segoe Print</vt:lpstr>
      <vt:lpstr>黑体</vt:lpstr>
      <vt:lpstr>Office 主题</vt:lpstr>
      <vt:lpstr>1_Office 主题</vt:lpstr>
      <vt:lpstr>2_Office 主题</vt:lpstr>
      <vt:lpstr>4_Office 主题</vt:lpstr>
      <vt:lpstr>3_Office 主题</vt:lpstr>
      <vt:lpstr>5_Office 主题</vt:lpstr>
      <vt:lpstr>6_Office 主题</vt:lpstr>
      <vt:lpstr>7_Office 主题</vt:lpstr>
      <vt:lpstr>8_Office 主题</vt:lpstr>
      <vt:lpstr>PowerPoint 演示文稿</vt:lpstr>
      <vt:lpstr>PowerPoint 演示文稿</vt:lpstr>
      <vt:lpstr>PowerPoint 演示文稿</vt:lpstr>
      <vt:lpstr>Applications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blue ~</cp:lastModifiedBy>
  <cp:revision>544</cp:revision>
  <dcterms:created xsi:type="dcterms:W3CDTF">2017-06-10T03:46:00Z</dcterms:created>
  <dcterms:modified xsi:type="dcterms:W3CDTF">2018-05-29T12:37:54Z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